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21" r:id="rId2"/>
    <p:sldId id="322" r:id="rId3"/>
    <p:sldId id="324" r:id="rId4"/>
    <p:sldId id="319" r:id="rId5"/>
    <p:sldId id="327" r:id="rId6"/>
    <p:sldId id="325" r:id="rId7"/>
    <p:sldId id="326" r:id="rId8"/>
    <p:sldId id="329" r:id="rId9"/>
    <p:sldId id="333" r:id="rId10"/>
    <p:sldId id="331" r:id="rId11"/>
    <p:sldId id="31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33FF"/>
    <a:srgbClr val="FF7C80"/>
    <a:srgbClr val="FFCC99"/>
    <a:srgbClr val="CCCCFF"/>
    <a:srgbClr val="FFFF99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95" autoAdjust="0"/>
    <p:restoredTop sz="94660"/>
  </p:normalViewPr>
  <p:slideViewPr>
    <p:cSldViewPr>
      <p:cViewPr>
        <p:scale>
          <a:sx n="90" d="100"/>
          <a:sy n="90" d="100"/>
        </p:scale>
        <p:origin x="-100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F699B-88AC-4442-9F22-4A60AC5B76A6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3CD1-18DF-4466-A36B-26A730FD5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6581-DB56-4AE3-ACBB-60E6C4E6EFAB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823E2-1A27-4656-896E-C43275A6C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0DCE7-11C4-40CC-B29C-D1668D6DADE5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D7519-3A24-4154-908C-D8DD41CAC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88425-F2AE-41BC-844C-82D9F7F603ED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18B64-0849-4EAB-ABE0-9B7BA22B8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DF578-8F46-438E-84C6-69FC1F7C55E8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8C849-0519-45E4-9012-1E1F71E80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1FA12-2916-43A3-AA9D-A3D507966E6F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A1202-A80C-4DBA-9BD0-35B619D2E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6D925-0F82-46DC-A666-EEC6B8CE55A7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8CF9B-2321-42CC-AECB-AB8ECE766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459FA-E7A5-40B6-910F-5ED5213B800B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16905-C60D-403B-AF44-CBDBE8A8B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77E9D-35CE-48E4-8D84-2806ACF21C5A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4DC4-18C7-4A77-A9FD-D7F9A064E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DC093-83E3-4DEF-BFEF-809DEDDBE9F0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1F7CE-4076-4734-A434-A615188C0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60350-2E5F-46A2-8B14-7C0BA1CEC18E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4B3B3-491A-495B-9A05-734C737BA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15F405-0E12-448D-A7B9-49D185C8B982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B7F286-8240-4F35-BF60-57882CFC7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17" r:id="rId2"/>
    <p:sldLayoutId id="2147483826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7" r:id="rId9"/>
    <p:sldLayoutId id="2147483823" r:id="rId10"/>
    <p:sldLayoutId id="21474838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0" y="214313"/>
            <a:ext cx="9144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>
                <a:latin typeface="Constantia" pitchFamily="18" charset="0"/>
              </a:rPr>
              <a:t>Блок-схема </a:t>
            </a:r>
          </a:p>
          <a:p>
            <a:pPr algn="ctr"/>
            <a:r>
              <a:rPr lang="ru-RU" sz="1500" b="1">
                <a:latin typeface="Constantia" pitchFamily="18" charset="0"/>
              </a:rPr>
              <a:t>«Оформление товаросопроводительных документов в системе учета товаров из Перечня»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8523288" y="0"/>
            <a:ext cx="6207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>
                <a:latin typeface="Constantia" pitchFamily="18" charset="0"/>
              </a:rPr>
              <a:t>Слайд 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857232"/>
            <a:ext cx="2143139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b="1" dirty="0"/>
              <a:t>Импорт из третьих стран</a:t>
            </a:r>
          </a:p>
        </p:txBody>
      </p:sp>
      <p:sp>
        <p:nvSpPr>
          <p:cNvPr id="14" name="Блок-схема: решение 13"/>
          <p:cNvSpPr/>
          <p:nvPr/>
        </p:nvSpPr>
        <p:spPr>
          <a:xfrm>
            <a:off x="3000364" y="1643050"/>
            <a:ext cx="2000264" cy="1143008"/>
          </a:xfrm>
          <a:prstGeom prst="flowChartDecis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/>
              <a:t>Товар из  Перечня</a:t>
            </a:r>
            <a:r>
              <a:rPr lang="ru-RU" sz="1050" dirty="0"/>
              <a:t>  -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1347</a:t>
            </a:r>
            <a:r>
              <a:rPr lang="ru-RU" sz="1050" dirty="0"/>
              <a:t> товарных позиций</a:t>
            </a:r>
          </a:p>
        </p:txBody>
      </p:sp>
      <p:sp>
        <p:nvSpPr>
          <p:cNvPr id="15" name="Блок-схема: решение 14"/>
          <p:cNvSpPr/>
          <p:nvPr/>
        </p:nvSpPr>
        <p:spPr>
          <a:xfrm>
            <a:off x="1500188" y="2571750"/>
            <a:ext cx="1785937" cy="928688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/>
              <a:t>По ставкам ЕТТ </a:t>
            </a:r>
            <a:r>
              <a:rPr lang="ru-RU" sz="1050" b="1" dirty="0"/>
              <a:t>? </a:t>
            </a:r>
            <a:r>
              <a:rPr lang="ru-RU" sz="1050" dirty="0"/>
              <a:t>(базовый)</a:t>
            </a:r>
          </a:p>
        </p:txBody>
      </p:sp>
      <p:sp>
        <p:nvSpPr>
          <p:cNvPr id="16" name="Блок-схема: решение 15"/>
          <p:cNvSpPr/>
          <p:nvPr/>
        </p:nvSpPr>
        <p:spPr>
          <a:xfrm>
            <a:off x="5643563" y="2928938"/>
            <a:ext cx="1857375" cy="928687"/>
          </a:xfrm>
          <a:prstGeom prst="flowChartDecision">
            <a:avLst/>
          </a:prstGeom>
          <a:solidFill>
            <a:srgbClr val="FFCC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/>
              <a:t>Реализация товара из Перечня </a:t>
            </a:r>
            <a:r>
              <a:rPr lang="ru-RU" sz="1050" b="1" dirty="0"/>
              <a:t>?</a:t>
            </a:r>
          </a:p>
        </p:txBody>
      </p:sp>
      <p:sp>
        <p:nvSpPr>
          <p:cNvPr id="17" name="Блок-схема: решение 16"/>
          <p:cNvSpPr/>
          <p:nvPr/>
        </p:nvSpPr>
        <p:spPr>
          <a:xfrm>
            <a:off x="4071934" y="5715016"/>
            <a:ext cx="2143140" cy="1000132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/>
              <a:t>Реализация в другие страны ЕАЭС </a:t>
            </a:r>
            <a:r>
              <a:rPr lang="ru-RU" sz="1050" b="1" dirty="0"/>
              <a:t>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15000" y="1643063"/>
            <a:ext cx="1928813" cy="10715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dirty="0"/>
              <a:t>Общеустановленный порядок заполнений деклараций на товары (ДТ)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dirty="0"/>
              <a:t> </a:t>
            </a:r>
            <a:r>
              <a:rPr lang="ru-RU" sz="800" dirty="0"/>
              <a:t>(базовый ЕТТ –признак </a:t>
            </a:r>
            <a:r>
              <a:rPr lang="ru-RU" sz="1050" dirty="0"/>
              <a:t>«0»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143750" y="4000500"/>
            <a:ext cx="1785938" cy="642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dirty="0"/>
              <a:t>Выписка </a:t>
            </a:r>
            <a:r>
              <a:rPr lang="ru-RU" sz="1050" dirty="0" err="1"/>
              <a:t>счет-фактуры</a:t>
            </a:r>
            <a:endParaRPr lang="ru-RU" sz="1050" dirty="0"/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dirty="0"/>
              <a:t> на бумаге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b="1" dirty="0">
                <a:solidFill>
                  <a:srgbClr val="FF0000"/>
                </a:solidFill>
              </a:rPr>
              <a:t> (</a:t>
            </a:r>
            <a:r>
              <a:rPr lang="ru-RU" sz="800" b="1" dirty="0">
                <a:solidFill>
                  <a:srgbClr val="FF0000"/>
                </a:solidFill>
              </a:rPr>
              <a:t>ЭСФ не </a:t>
            </a:r>
            <a:r>
              <a:rPr lang="ru-RU" sz="800" b="1" dirty="0" err="1">
                <a:solidFill>
                  <a:srgbClr val="FF0000"/>
                </a:solidFill>
              </a:rPr>
              <a:t>оязательна</a:t>
            </a:r>
            <a:r>
              <a:rPr lang="ru-RU" sz="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14813" y="4000500"/>
            <a:ext cx="1857375" cy="642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dirty="0"/>
              <a:t>Выписка электронных счетов-фактур  </a:t>
            </a:r>
            <a:r>
              <a:rPr lang="ru-RU" sz="1050" b="1" dirty="0">
                <a:solidFill>
                  <a:srgbClr val="FF0000"/>
                </a:solidFill>
              </a:rPr>
              <a:t>(ЭСФ) обязательна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14313" y="5072063"/>
            <a:ext cx="171450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dirty="0"/>
              <a:t>Выписка электронных счетов-фактур  </a:t>
            </a:r>
            <a:r>
              <a:rPr lang="ru-RU" sz="1050" b="1" dirty="0">
                <a:solidFill>
                  <a:srgbClr val="FF0000"/>
                </a:solidFill>
              </a:rPr>
              <a:t>(ЭСФ) обязательна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4313" y="3571875"/>
            <a:ext cx="1714500" cy="642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dirty="0"/>
              <a:t>Отдельная ДТ 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800" b="1" dirty="0"/>
              <a:t>(ставки ВТО </a:t>
            </a:r>
            <a:r>
              <a:rPr lang="ru-RU" sz="800" dirty="0"/>
              <a:t>признак «1»)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215188" y="5286375"/>
            <a:ext cx="1714500" cy="5000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dirty="0"/>
              <a:t>Получение отметки ДГД на копии ДТ и ЭСФ </a:t>
            </a:r>
            <a:r>
              <a:rPr lang="ru-RU" sz="1050" dirty="0">
                <a:solidFill>
                  <a:srgbClr val="FF0000"/>
                </a:solidFill>
              </a:rPr>
              <a:t>(заверение)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215206" y="6215082"/>
            <a:ext cx="1714512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b="1" dirty="0"/>
              <a:t>Вывоз из РК</a:t>
            </a: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428596" y="6000768"/>
            <a:ext cx="1285884" cy="57150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/>
              <a:t>Реализация резиденту РК       </a:t>
            </a:r>
            <a:r>
              <a:rPr lang="ru-RU" sz="1050" dirty="0"/>
              <a:t>(внутри страны)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143000" y="4286250"/>
            <a:ext cx="1357313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800" dirty="0"/>
              <a:t>Реализация только на 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800" dirty="0"/>
              <a:t>территории РК</a:t>
            </a:r>
            <a:r>
              <a:rPr lang="ru-RU" sz="800" dirty="0">
                <a:solidFill>
                  <a:srgbClr val="FF0000"/>
                </a:solidFill>
              </a:rPr>
              <a:t>, вывоз 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800" dirty="0">
                <a:solidFill>
                  <a:srgbClr val="FF0000"/>
                </a:solidFill>
              </a:rPr>
              <a:t>в другие страны ЕАЭС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800" dirty="0">
                <a:solidFill>
                  <a:srgbClr val="FF0000"/>
                </a:solidFill>
              </a:rPr>
              <a:t> запрещен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000625" y="1928813"/>
            <a:ext cx="571500" cy="214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b="1" dirty="0">
                <a:solidFill>
                  <a:schemeClr val="tx1"/>
                </a:solidFill>
              </a:rPr>
              <a:t>Нет</a:t>
            </a:r>
          </a:p>
        </p:txBody>
      </p:sp>
      <p:cxnSp>
        <p:nvCxnSpPr>
          <p:cNvPr id="50" name="Соединительная линия уступом 49"/>
          <p:cNvCxnSpPr/>
          <p:nvPr/>
        </p:nvCxnSpPr>
        <p:spPr>
          <a:xfrm flipV="1">
            <a:off x="3286125" y="2571750"/>
            <a:ext cx="2428875" cy="465138"/>
          </a:xfrm>
          <a:prstGeom prst="bentConnector3">
            <a:avLst>
              <a:gd name="adj1" fmla="val 696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5000625" y="2214563"/>
            <a:ext cx="714375" cy="158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0" idx="2"/>
            <a:endCxn id="0" idx="0"/>
          </p:cNvCxnSpPr>
          <p:nvPr/>
        </p:nvCxnSpPr>
        <p:spPr>
          <a:xfrm rot="5400000">
            <a:off x="3856832" y="1499394"/>
            <a:ext cx="285750" cy="158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stCxn id="22" idx="2"/>
            <a:endCxn id="21" idx="0"/>
          </p:cNvCxnSpPr>
          <p:nvPr/>
        </p:nvCxnSpPr>
        <p:spPr>
          <a:xfrm rot="5400000">
            <a:off x="642144" y="4644231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20" idx="2"/>
            <a:endCxn id="0" idx="0"/>
          </p:cNvCxnSpPr>
          <p:nvPr/>
        </p:nvCxnSpPr>
        <p:spPr>
          <a:xfrm rot="5400000">
            <a:off x="4608512" y="5180013"/>
            <a:ext cx="1071563" cy="158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>
            <a:stCxn id="21" idx="2"/>
            <a:endCxn id="0" idx="0"/>
          </p:cNvCxnSpPr>
          <p:nvPr/>
        </p:nvCxnSpPr>
        <p:spPr>
          <a:xfrm rot="5400000">
            <a:off x="892175" y="5822950"/>
            <a:ext cx="357188" cy="158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rot="5400000">
            <a:off x="7894638" y="6035675"/>
            <a:ext cx="357188" cy="158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>
            <a:stCxn id="0" idx="1"/>
          </p:cNvCxnSpPr>
          <p:nvPr/>
        </p:nvCxnSpPr>
        <p:spPr>
          <a:xfrm rot="10800000">
            <a:off x="1714500" y="6215063"/>
            <a:ext cx="2357438" cy="158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Соединительная линия уступом 137"/>
          <p:cNvCxnSpPr>
            <a:stCxn id="0" idx="1"/>
            <a:endCxn id="15" idx="0"/>
          </p:cNvCxnSpPr>
          <p:nvPr/>
        </p:nvCxnSpPr>
        <p:spPr>
          <a:xfrm rot="10800000" flipV="1">
            <a:off x="2393950" y="2214563"/>
            <a:ext cx="606425" cy="35718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Соединительная линия уступом 142"/>
          <p:cNvCxnSpPr>
            <a:stCxn id="15" idx="1"/>
            <a:endCxn id="22" idx="0"/>
          </p:cNvCxnSpPr>
          <p:nvPr/>
        </p:nvCxnSpPr>
        <p:spPr>
          <a:xfrm rot="10800000" flipV="1">
            <a:off x="1071563" y="3035300"/>
            <a:ext cx="428625" cy="53657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Соединительная линия уступом 152"/>
          <p:cNvCxnSpPr>
            <a:stCxn id="16" idx="3"/>
          </p:cNvCxnSpPr>
          <p:nvPr/>
        </p:nvCxnSpPr>
        <p:spPr>
          <a:xfrm>
            <a:off x="7500938" y="3392488"/>
            <a:ext cx="500062" cy="57308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Соединительная линия уступом 158"/>
          <p:cNvCxnSpPr>
            <a:stCxn id="16" idx="1"/>
            <a:endCxn id="20" idx="0"/>
          </p:cNvCxnSpPr>
          <p:nvPr/>
        </p:nvCxnSpPr>
        <p:spPr>
          <a:xfrm rot="10800000" flipV="1">
            <a:off x="5143500" y="3392488"/>
            <a:ext cx="500063" cy="60801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Соединительная линия уступом 176"/>
          <p:cNvCxnSpPr>
            <a:stCxn id="0" idx="3"/>
            <a:endCxn id="23" idx="1"/>
          </p:cNvCxnSpPr>
          <p:nvPr/>
        </p:nvCxnSpPr>
        <p:spPr>
          <a:xfrm flipV="1">
            <a:off x="6215063" y="5537200"/>
            <a:ext cx="1000125" cy="677863"/>
          </a:xfrm>
          <a:prstGeom prst="bentConnector3">
            <a:avLst>
              <a:gd name="adj1" fmla="val 6913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Прямоугольник 194"/>
          <p:cNvSpPr/>
          <p:nvPr/>
        </p:nvSpPr>
        <p:spPr>
          <a:xfrm>
            <a:off x="2428875" y="1928813"/>
            <a:ext cx="571500" cy="214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b="1" dirty="0">
                <a:solidFill>
                  <a:srgbClr val="FF0000"/>
                </a:solidFill>
              </a:rPr>
              <a:t>Да</a:t>
            </a:r>
          </a:p>
        </p:txBody>
      </p:sp>
      <p:sp>
        <p:nvSpPr>
          <p:cNvPr id="196" name="Прямоугольник 195"/>
          <p:cNvSpPr/>
          <p:nvPr/>
        </p:nvSpPr>
        <p:spPr>
          <a:xfrm>
            <a:off x="3786188" y="2857500"/>
            <a:ext cx="500062" cy="1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b="1" dirty="0">
                <a:solidFill>
                  <a:srgbClr val="FF0000"/>
                </a:solidFill>
              </a:rPr>
              <a:t>Да</a:t>
            </a:r>
          </a:p>
        </p:txBody>
      </p:sp>
      <p:sp>
        <p:nvSpPr>
          <p:cNvPr id="199" name="Прямоугольник 198"/>
          <p:cNvSpPr/>
          <p:nvPr/>
        </p:nvSpPr>
        <p:spPr>
          <a:xfrm>
            <a:off x="5072063" y="3143250"/>
            <a:ext cx="571500" cy="214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b="1" dirty="0">
                <a:solidFill>
                  <a:srgbClr val="FF0000"/>
                </a:solidFill>
              </a:rPr>
              <a:t>Да</a:t>
            </a:r>
          </a:p>
        </p:txBody>
      </p:sp>
      <p:sp>
        <p:nvSpPr>
          <p:cNvPr id="201" name="Прямоугольник 200"/>
          <p:cNvSpPr/>
          <p:nvPr/>
        </p:nvSpPr>
        <p:spPr>
          <a:xfrm>
            <a:off x="6286500" y="5929313"/>
            <a:ext cx="571500" cy="214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b="1" dirty="0">
                <a:solidFill>
                  <a:srgbClr val="FF0000"/>
                </a:solidFill>
              </a:rPr>
              <a:t>Да</a:t>
            </a:r>
          </a:p>
        </p:txBody>
      </p:sp>
      <p:sp>
        <p:nvSpPr>
          <p:cNvPr id="204" name="Прямоугольник 203"/>
          <p:cNvSpPr/>
          <p:nvPr/>
        </p:nvSpPr>
        <p:spPr>
          <a:xfrm>
            <a:off x="7500938" y="3143250"/>
            <a:ext cx="571500" cy="214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b="1" dirty="0">
                <a:solidFill>
                  <a:schemeClr val="tx1"/>
                </a:solidFill>
              </a:rPr>
              <a:t>Нет</a:t>
            </a:r>
          </a:p>
        </p:txBody>
      </p:sp>
      <p:sp>
        <p:nvSpPr>
          <p:cNvPr id="205" name="Прямоугольник 204"/>
          <p:cNvSpPr/>
          <p:nvPr/>
        </p:nvSpPr>
        <p:spPr>
          <a:xfrm>
            <a:off x="2571750" y="6000750"/>
            <a:ext cx="571500" cy="214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b="1" dirty="0">
                <a:solidFill>
                  <a:schemeClr val="tx1"/>
                </a:solidFill>
              </a:rPr>
              <a:t>Нет</a:t>
            </a:r>
          </a:p>
        </p:txBody>
      </p:sp>
      <p:sp>
        <p:nvSpPr>
          <p:cNvPr id="206" name="Прямоугольник 205"/>
          <p:cNvSpPr/>
          <p:nvPr/>
        </p:nvSpPr>
        <p:spPr>
          <a:xfrm>
            <a:off x="1000125" y="2786063"/>
            <a:ext cx="571500" cy="214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b="1" dirty="0">
                <a:solidFill>
                  <a:schemeClr val="tx1"/>
                </a:solidFill>
              </a:rPr>
              <a:t>Нет</a:t>
            </a:r>
          </a:p>
        </p:txBody>
      </p:sp>
      <p:cxnSp>
        <p:nvCxnSpPr>
          <p:cNvPr id="211" name="Прямая со стрелкой 210"/>
          <p:cNvCxnSpPr>
            <a:endCxn id="16" idx="0"/>
          </p:cNvCxnSpPr>
          <p:nvPr/>
        </p:nvCxnSpPr>
        <p:spPr>
          <a:xfrm rot="5400000">
            <a:off x="6465887" y="2820988"/>
            <a:ext cx="214313" cy="158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Прямоугольник 218"/>
          <p:cNvSpPr/>
          <p:nvPr/>
        </p:nvSpPr>
        <p:spPr>
          <a:xfrm>
            <a:off x="357188" y="3214688"/>
            <a:ext cx="714375" cy="214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800" dirty="0"/>
              <a:t>По ставкам ВТО 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000924" cy="696934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СКВОЗНОЙ КОНТРОЛЬ С ИСПОЛЬЗОВАНИЕМ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«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ВИРТУАЛЬНОГО СКЛАДА»</a:t>
            </a:r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2"/>
          <a:srcRect l="37228" t="76888" r="46935" b="5823"/>
          <a:stretch>
            <a:fillRect/>
          </a:stretch>
        </p:blipFill>
        <p:spPr bwMode="auto">
          <a:xfrm>
            <a:off x="1258888" y="2806700"/>
            <a:ext cx="10509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0" name="Группа 11"/>
          <p:cNvGrpSpPr>
            <a:grpSpLocks/>
          </p:cNvGrpSpPr>
          <p:nvPr/>
        </p:nvGrpSpPr>
        <p:grpSpPr bwMode="auto">
          <a:xfrm>
            <a:off x="3268663" y="1222375"/>
            <a:ext cx="2557462" cy="1376363"/>
            <a:chOff x="2743205" y="1820328"/>
            <a:chExt cx="2557600" cy="164287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743205" y="1820328"/>
              <a:ext cx="2557600" cy="164287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77" name="TextBox 10"/>
            <p:cNvSpPr txBox="1">
              <a:spLocks noChangeArrowheads="1"/>
            </p:cNvSpPr>
            <p:nvPr/>
          </p:nvSpPr>
          <p:spPr bwMode="auto">
            <a:xfrm>
              <a:off x="2878661" y="1845725"/>
              <a:ext cx="22981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/>
                <a:t>Виртуальный склад</a:t>
              </a:r>
            </a:p>
          </p:txBody>
        </p:sp>
      </p:grpSp>
      <p:sp>
        <p:nvSpPr>
          <p:cNvPr id="25" name="Скругленный прямоугольник 24"/>
          <p:cNvSpPr/>
          <p:nvPr/>
        </p:nvSpPr>
        <p:spPr bwMode="auto">
          <a:xfrm>
            <a:off x="2428875" y="2928938"/>
            <a:ext cx="4286250" cy="6270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chemeClr val="tx2"/>
                </a:solidFill>
              </a:rPr>
              <a:t>Консолидация всей информации о движении товара в «Виртуальный склад» и обеспечение сквозного контроля</a:t>
            </a:r>
          </a:p>
        </p:txBody>
      </p:sp>
      <p:pic>
        <p:nvPicPr>
          <p:cNvPr id="14342" name="Рисунок 38"/>
          <p:cNvPicPr>
            <a:picLocks noChangeAspect="1"/>
          </p:cNvPicPr>
          <p:nvPr/>
        </p:nvPicPr>
        <p:blipFill>
          <a:blip r:embed="rId2"/>
          <a:srcRect l="37228" t="76888" r="46935" b="5823"/>
          <a:stretch>
            <a:fillRect/>
          </a:stretch>
        </p:blipFill>
        <p:spPr bwMode="auto">
          <a:xfrm>
            <a:off x="6972300" y="2824163"/>
            <a:ext cx="105568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3" name="Группа 42"/>
          <p:cNvGrpSpPr>
            <a:grpSpLocks/>
          </p:cNvGrpSpPr>
          <p:nvPr/>
        </p:nvGrpSpPr>
        <p:grpSpPr bwMode="auto">
          <a:xfrm>
            <a:off x="576263" y="1196975"/>
            <a:ext cx="2608262" cy="1381125"/>
            <a:chOff x="398220" y="596383"/>
            <a:chExt cx="2607447" cy="1647863"/>
          </a:xfrm>
        </p:grpSpPr>
        <p:grpSp>
          <p:nvGrpSpPr>
            <p:cNvPr id="14370" name="Группа 25"/>
            <p:cNvGrpSpPr>
              <a:grpSpLocks/>
            </p:cNvGrpSpPr>
            <p:nvPr/>
          </p:nvGrpSpPr>
          <p:grpSpPr bwMode="auto">
            <a:xfrm>
              <a:off x="533400" y="651933"/>
              <a:ext cx="2472267" cy="1592313"/>
              <a:chOff x="533400" y="651933"/>
              <a:chExt cx="2472267" cy="1592313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533115" y="651313"/>
                <a:ext cx="1498132" cy="81824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956846" y="1124836"/>
                <a:ext cx="1498132" cy="71596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1507535" y="1569948"/>
                <a:ext cx="1498132" cy="67429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accent2"/>
                    </a:solidFill>
                  </a:rPr>
                  <a:t>Приход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accent2"/>
                    </a:solidFill>
                  </a:rPr>
                  <a:t>товара</a:t>
                </a:r>
              </a:p>
            </p:txBody>
          </p:sp>
        </p:grpSp>
        <p:sp>
          <p:nvSpPr>
            <p:cNvPr id="14371" name="Прямоугольник 37"/>
            <p:cNvSpPr>
              <a:spLocks noChangeArrowheads="1"/>
            </p:cNvSpPr>
            <p:nvPr/>
          </p:nvSpPr>
          <p:spPr bwMode="auto">
            <a:xfrm>
              <a:off x="398220" y="596383"/>
              <a:ext cx="1633780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1200" b="1">
                  <a:solidFill>
                    <a:schemeClr val="accent2"/>
                  </a:solidFill>
                  <a:latin typeface="Times New Roman" pitchFamily="18" charset="0"/>
                </a:rPr>
                <a:t>Импорт, производство</a:t>
              </a:r>
            </a:p>
          </p:txBody>
        </p:sp>
        <p:sp>
          <p:nvSpPr>
            <p:cNvPr id="14372" name="Прямоугольник 40"/>
            <p:cNvSpPr>
              <a:spLocks noChangeArrowheads="1"/>
            </p:cNvSpPr>
            <p:nvPr/>
          </p:nvSpPr>
          <p:spPr bwMode="auto">
            <a:xfrm>
              <a:off x="990612" y="1058048"/>
              <a:ext cx="1498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1200" b="1">
                  <a:solidFill>
                    <a:schemeClr val="accent2"/>
                  </a:solidFill>
                  <a:latin typeface="Times New Roman" pitchFamily="18" charset="0"/>
                </a:rPr>
                <a:t>Маркировка товара</a:t>
              </a:r>
            </a:p>
          </p:txBody>
        </p:sp>
      </p:grpSp>
      <p:pic>
        <p:nvPicPr>
          <p:cNvPr id="14344" name="Рисунок 4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8900" y="1552575"/>
            <a:ext cx="124936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5" name="Группа 43"/>
          <p:cNvGrpSpPr>
            <a:grpSpLocks/>
          </p:cNvGrpSpPr>
          <p:nvPr/>
        </p:nvGrpSpPr>
        <p:grpSpPr bwMode="auto">
          <a:xfrm flipH="1">
            <a:off x="5919788" y="1223963"/>
            <a:ext cx="2538412" cy="1368425"/>
            <a:chOff x="398220" y="628746"/>
            <a:chExt cx="2604261" cy="1632646"/>
          </a:xfrm>
        </p:grpSpPr>
        <p:grpSp>
          <p:nvGrpSpPr>
            <p:cNvPr id="14364" name="Группа 44"/>
            <p:cNvGrpSpPr>
              <a:grpSpLocks/>
            </p:cNvGrpSpPr>
            <p:nvPr/>
          </p:nvGrpSpPr>
          <p:grpSpPr bwMode="auto">
            <a:xfrm>
              <a:off x="533620" y="652220"/>
              <a:ext cx="2468861" cy="1609172"/>
              <a:chOff x="533620" y="652220"/>
              <a:chExt cx="2468861" cy="1609172"/>
            </a:xfrm>
          </p:grpSpPr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533400" y="651474"/>
                <a:ext cx="1498387" cy="81821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9" name="Скругленный прямоугольник 48"/>
              <p:cNvSpPr/>
              <p:nvPr/>
            </p:nvSpPr>
            <p:spPr>
              <a:xfrm>
                <a:off x="956858" y="1124980"/>
                <a:ext cx="1498387" cy="7159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0" name="Скругленный прямоугольник 49"/>
              <p:cNvSpPr/>
              <p:nvPr/>
            </p:nvSpPr>
            <p:spPr>
              <a:xfrm>
                <a:off x="1504094" y="1587121"/>
                <a:ext cx="1498387" cy="67427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accent2"/>
                    </a:solidFill>
                  </a:rPr>
                  <a:t>Реализация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accent2"/>
                    </a:solidFill>
                  </a:rPr>
                  <a:t>товара</a:t>
                </a:r>
              </a:p>
            </p:txBody>
          </p:sp>
        </p:grpSp>
        <p:sp>
          <p:nvSpPr>
            <p:cNvPr id="14365" name="Прямоугольник 45"/>
            <p:cNvSpPr>
              <a:spLocks noChangeArrowheads="1"/>
            </p:cNvSpPr>
            <p:nvPr/>
          </p:nvSpPr>
          <p:spPr bwMode="auto">
            <a:xfrm>
              <a:off x="398220" y="628746"/>
              <a:ext cx="1633780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1200" b="1">
                  <a:solidFill>
                    <a:schemeClr val="accent2"/>
                  </a:solidFill>
                  <a:latin typeface="Times New Roman" pitchFamily="18" charset="0"/>
                </a:rPr>
                <a:t>Инвентаризация остатков</a:t>
              </a:r>
            </a:p>
          </p:txBody>
        </p:sp>
        <p:sp>
          <p:nvSpPr>
            <p:cNvPr id="14366" name="Прямоугольник 46"/>
            <p:cNvSpPr>
              <a:spLocks noChangeArrowheads="1"/>
            </p:cNvSpPr>
            <p:nvPr/>
          </p:nvSpPr>
          <p:spPr bwMode="auto">
            <a:xfrm>
              <a:off x="990612" y="1058390"/>
              <a:ext cx="1498600" cy="550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1200" b="1">
                  <a:solidFill>
                    <a:schemeClr val="accent2"/>
                  </a:solidFill>
                  <a:latin typeface="Times New Roman" pitchFamily="18" charset="0"/>
                </a:rPr>
                <a:t>Маркировка товара</a:t>
              </a:r>
            </a:p>
          </p:txBody>
        </p:sp>
      </p:grpSp>
      <p:cxnSp>
        <p:nvCxnSpPr>
          <p:cNvPr id="52" name="Прямая соединительная линия 51"/>
          <p:cNvCxnSpPr/>
          <p:nvPr/>
        </p:nvCxnSpPr>
        <p:spPr bwMode="auto">
          <a:xfrm>
            <a:off x="428625" y="3643313"/>
            <a:ext cx="8161338" cy="22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Блок-схема: магнитный диск 52"/>
          <p:cNvSpPr/>
          <p:nvPr/>
        </p:nvSpPr>
        <p:spPr bwMode="auto">
          <a:xfrm>
            <a:off x="7180263" y="2032000"/>
            <a:ext cx="631825" cy="546100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ЭСФ</a:t>
            </a:r>
          </a:p>
        </p:txBody>
      </p:sp>
      <p:sp>
        <p:nvSpPr>
          <p:cNvPr id="54" name="Блок-схема: магнитный диск 53"/>
          <p:cNvSpPr/>
          <p:nvPr/>
        </p:nvSpPr>
        <p:spPr bwMode="auto">
          <a:xfrm>
            <a:off x="1295400" y="2014538"/>
            <a:ext cx="590550" cy="563562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ГТД</a:t>
            </a:r>
          </a:p>
        </p:txBody>
      </p:sp>
      <p:cxnSp>
        <p:nvCxnSpPr>
          <p:cNvPr id="56" name="Прямая со стрелкой 55"/>
          <p:cNvCxnSpPr>
            <a:endCxn id="53" idx="2"/>
          </p:cNvCxnSpPr>
          <p:nvPr/>
        </p:nvCxnSpPr>
        <p:spPr bwMode="auto">
          <a:xfrm>
            <a:off x="1917700" y="2297113"/>
            <a:ext cx="5262563" cy="7937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50" name="Группа 60"/>
          <p:cNvGrpSpPr>
            <a:grpSpLocks/>
          </p:cNvGrpSpPr>
          <p:nvPr/>
        </p:nvGrpSpPr>
        <p:grpSpPr bwMode="auto">
          <a:xfrm>
            <a:off x="500063" y="3786188"/>
            <a:ext cx="357187" cy="355600"/>
            <a:chOff x="583115" y="3535690"/>
            <a:chExt cx="442936" cy="424292"/>
          </a:xfrm>
        </p:grpSpPr>
        <p:sp>
          <p:nvSpPr>
            <p:cNvPr id="59" name="Блок-схема: узел 58"/>
            <p:cNvSpPr/>
            <p:nvPr/>
          </p:nvSpPr>
          <p:spPr>
            <a:xfrm>
              <a:off x="583115" y="3535690"/>
              <a:ext cx="442936" cy="424292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Плюс 59"/>
            <p:cNvSpPr/>
            <p:nvPr/>
          </p:nvSpPr>
          <p:spPr>
            <a:xfrm>
              <a:off x="642173" y="3615245"/>
              <a:ext cx="313008" cy="287912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351" name="TextBox 61"/>
          <p:cNvSpPr txBox="1">
            <a:spLocks noChangeArrowheads="1"/>
          </p:cNvSpPr>
          <p:nvPr/>
        </p:nvSpPr>
        <p:spPr bwMode="auto">
          <a:xfrm>
            <a:off x="1000125" y="3786188"/>
            <a:ext cx="7413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>
                <a:solidFill>
                  <a:schemeClr val="accent2"/>
                </a:solidFill>
              </a:rPr>
              <a:t>Как это работает?</a:t>
            </a:r>
          </a:p>
        </p:txBody>
      </p:sp>
      <p:sp>
        <p:nvSpPr>
          <p:cNvPr id="14352" name="Прямоугольник 62"/>
          <p:cNvSpPr>
            <a:spLocks noChangeArrowheads="1"/>
          </p:cNvSpPr>
          <p:nvPr/>
        </p:nvSpPr>
        <p:spPr bwMode="auto">
          <a:xfrm>
            <a:off x="214313" y="4143375"/>
            <a:ext cx="87153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3" indent="265113" algn="just">
              <a:spcAft>
                <a:spcPts val="600"/>
              </a:spcAft>
              <a:tabLst>
                <a:tab pos="534988" algn="l"/>
              </a:tabLst>
            </a:pPr>
            <a:r>
              <a:rPr lang="ru-RU" altLang="ru-RU" sz="1300">
                <a:latin typeface="Times New Roman" pitchFamily="18" charset="0"/>
              </a:rPr>
              <a:t>1. Запись о поступлении товара автоматически попадает в Виртуальный склад путем импорта сведений из Деклараций на товары и Заявлений о ввозе товара из стран ТС;</a:t>
            </a:r>
          </a:p>
          <a:p>
            <a:pPr marL="0" lvl="3" indent="265113" algn="just">
              <a:spcAft>
                <a:spcPts val="600"/>
              </a:spcAft>
              <a:tabLst>
                <a:tab pos="534988" algn="l"/>
              </a:tabLst>
            </a:pPr>
            <a:r>
              <a:rPr lang="ru-RU" altLang="ru-RU" sz="1300">
                <a:latin typeface="Times New Roman" pitchFamily="18" charset="0"/>
              </a:rPr>
              <a:t>2. По всем товарным  позициям производиться автоматическая генерация индивидуального кода – виртуальная маркировка (по отдельным видам товаров физическая маркировка);</a:t>
            </a:r>
          </a:p>
          <a:p>
            <a:pPr marL="0" lvl="3" indent="265113" algn="just">
              <a:spcAft>
                <a:spcPts val="600"/>
              </a:spcAft>
              <a:tabLst>
                <a:tab pos="534988" algn="l"/>
              </a:tabLst>
            </a:pPr>
            <a:r>
              <a:rPr lang="ru-RU" altLang="ru-RU" sz="1300">
                <a:latin typeface="Times New Roman" pitchFamily="18" charset="0"/>
              </a:rPr>
              <a:t>3. Реализация товаров осуществляется путем обязательной выписки электронных счетов фактур в ИС «Электронные счета фактуры» и только в объеме, оприходованном на Виртуальный склад;</a:t>
            </a:r>
          </a:p>
          <a:p>
            <a:pPr marL="0" lvl="3" indent="265113" algn="just">
              <a:spcAft>
                <a:spcPts val="600"/>
              </a:spcAft>
              <a:tabLst>
                <a:tab pos="534988" algn="l"/>
              </a:tabLst>
            </a:pPr>
            <a:r>
              <a:rPr lang="ru-RU" altLang="ru-RU" sz="1300">
                <a:latin typeface="Times New Roman" pitchFamily="18" charset="0"/>
              </a:rPr>
              <a:t>4. При выписке счет фактуры системой автоматически добавляется запись с индивидуальным кодом товара и  номером строки из Декларации на товары;</a:t>
            </a:r>
          </a:p>
          <a:p>
            <a:pPr marL="0" lvl="3" indent="265113" algn="just">
              <a:spcAft>
                <a:spcPts val="600"/>
              </a:spcAft>
              <a:tabLst>
                <a:tab pos="534988" algn="l"/>
              </a:tabLst>
            </a:pPr>
            <a:r>
              <a:rPr lang="ru-RU" altLang="ru-RU" sz="1300">
                <a:latin typeface="Times New Roman" pitchFamily="18" charset="0"/>
              </a:rPr>
              <a:t>5. При последующей реализации, к индивидуальному коду товара будет добавляться код поставщика и общее количество «перепродавцов»</a:t>
            </a:r>
          </a:p>
        </p:txBody>
      </p:sp>
      <p:grpSp>
        <p:nvGrpSpPr>
          <p:cNvPr id="14353" name="Group 92"/>
          <p:cNvGrpSpPr>
            <a:grpSpLocks/>
          </p:cNvGrpSpPr>
          <p:nvPr/>
        </p:nvGrpSpPr>
        <p:grpSpPr bwMode="auto">
          <a:xfrm>
            <a:off x="5056188" y="2003425"/>
            <a:ext cx="644525" cy="608013"/>
            <a:chOff x="576" y="2960"/>
            <a:chExt cx="419" cy="576"/>
          </a:xfrm>
        </p:grpSpPr>
        <p:pic>
          <p:nvPicPr>
            <p:cNvPr id="14359" name="Picture 93" descr="Информация-без-фона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6" y="2960"/>
              <a:ext cx="419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0" name="Oval 94"/>
            <p:cNvSpPr>
              <a:spLocks noChangeArrowheads="1"/>
            </p:cNvSpPr>
            <p:nvPr/>
          </p:nvSpPr>
          <p:spPr bwMode="auto">
            <a:xfrm>
              <a:off x="898" y="3392"/>
              <a:ext cx="96" cy="9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Times New Roman" pitchFamily="18" charset="0"/>
              </a:endParaRPr>
            </a:p>
          </p:txBody>
        </p:sp>
        <p:sp>
          <p:nvSpPr>
            <p:cNvPr id="14361" name="Oval 95"/>
            <p:cNvSpPr>
              <a:spLocks noChangeArrowheads="1"/>
            </p:cNvSpPr>
            <p:nvPr/>
          </p:nvSpPr>
          <p:spPr bwMode="auto">
            <a:xfrm>
              <a:off x="610" y="3392"/>
              <a:ext cx="96" cy="9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Times New Roman" pitchFamily="18" charset="0"/>
              </a:endParaRPr>
            </a:p>
          </p:txBody>
        </p:sp>
      </p:grpSp>
      <p:grpSp>
        <p:nvGrpSpPr>
          <p:cNvPr id="14354" name="Group 92"/>
          <p:cNvGrpSpPr>
            <a:grpSpLocks/>
          </p:cNvGrpSpPr>
          <p:nvPr/>
        </p:nvGrpSpPr>
        <p:grpSpPr bwMode="auto">
          <a:xfrm>
            <a:off x="3357563" y="2028825"/>
            <a:ext cx="644525" cy="608013"/>
            <a:chOff x="576" y="2960"/>
            <a:chExt cx="419" cy="576"/>
          </a:xfrm>
        </p:grpSpPr>
        <p:pic>
          <p:nvPicPr>
            <p:cNvPr id="14356" name="Picture 93" descr="Информация-без-фона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6" y="2960"/>
              <a:ext cx="419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7" name="Oval 94"/>
            <p:cNvSpPr>
              <a:spLocks noChangeArrowheads="1"/>
            </p:cNvSpPr>
            <p:nvPr/>
          </p:nvSpPr>
          <p:spPr bwMode="auto">
            <a:xfrm>
              <a:off x="898" y="3392"/>
              <a:ext cx="96" cy="9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Times New Roman" pitchFamily="18" charset="0"/>
              </a:endParaRPr>
            </a:p>
          </p:txBody>
        </p:sp>
        <p:sp>
          <p:nvSpPr>
            <p:cNvPr id="14358" name="Oval 95"/>
            <p:cNvSpPr>
              <a:spLocks noChangeArrowheads="1"/>
            </p:cNvSpPr>
            <p:nvPr/>
          </p:nvSpPr>
          <p:spPr bwMode="auto">
            <a:xfrm>
              <a:off x="610" y="3392"/>
              <a:ext cx="96" cy="9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latin typeface="Times New Roman" pitchFamily="18" charset="0"/>
              </a:endParaRPr>
            </a:p>
          </p:txBody>
        </p:sp>
      </p:grpSp>
      <p:sp>
        <p:nvSpPr>
          <p:cNvPr id="14355" name="TextBox 4"/>
          <p:cNvSpPr txBox="1">
            <a:spLocks noChangeArrowheads="1"/>
          </p:cNvSpPr>
          <p:nvPr/>
        </p:nvSpPr>
        <p:spPr bwMode="auto">
          <a:xfrm>
            <a:off x="8429625" y="0"/>
            <a:ext cx="714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Constantia" pitchFamily="18" charset="0"/>
              </a:rPr>
              <a:t>Слайд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4071942"/>
            <a:ext cx="8715376" cy="264320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1 января 2016 года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altLang="ko-KR" sz="1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нарушения порядка выписки ЭСФ </a:t>
            </a:r>
          </a:p>
          <a:p>
            <a:pPr algn="ctr">
              <a:defRPr/>
            </a:pPr>
            <a:r>
              <a:rPr lang="ru-RU" altLang="ko-KR" sz="1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предусмотрена административная ответственность. </a:t>
            </a:r>
          </a:p>
          <a:p>
            <a:pPr algn="ctr">
              <a:defRPr/>
            </a:pPr>
            <a:r>
              <a:rPr lang="ru-RU" altLang="ko-KR" sz="1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татья 280-1 Кодекса РК «Об административных правонарушениях». </a:t>
            </a: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Величина штрафа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30% до 50% от суммы НДС,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указанного в счете-фактуре на бумажном носителе: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30%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(но не менее 20 МРП  –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42 420 тенге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для субъектов малого предпринимательства, </a:t>
            </a: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40%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(но не менее 30 МРП – 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63 630 тенге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для субъектов среднего предпринимательства, </a:t>
            </a: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50%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(но не менее 40 МРП – 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84 840 тенге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для субъектов крупного предпринимательства.</a:t>
            </a:r>
            <a:endParaRPr lang="ru-RU" altLang="ko-KR" sz="1400" b="1" i="1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714488"/>
            <a:ext cx="8643938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tabLst>
                <a:tab pos="685800" algn="l"/>
              </a:tabLst>
              <a:defRPr/>
            </a:pPr>
            <a:r>
              <a:rPr lang="ru-RU" altLang="ko-K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 реализации на территории Республики Казахстан или вывоза с территории Республики Казахстан участником ВЭД товара, включенного в Перечень  изъятий, счет–фактура  выписывается </a:t>
            </a:r>
            <a:r>
              <a:rPr lang="ru-RU" altLang="ko-KR" sz="1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исключительно</a:t>
            </a:r>
            <a:r>
              <a:rPr lang="ru-RU" altLang="ko-K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электронном виде</a:t>
            </a:r>
            <a:r>
              <a:rPr lang="ru-RU" altLang="ko-K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8" name="TextBox 4"/>
          <p:cNvSpPr txBox="1">
            <a:spLocks noChangeArrowheads="1"/>
          </p:cNvSpPr>
          <p:nvPr/>
        </p:nvSpPr>
        <p:spPr bwMode="auto">
          <a:xfrm>
            <a:off x="8358188" y="0"/>
            <a:ext cx="7858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Constantia" pitchFamily="18" charset="0"/>
              </a:rPr>
              <a:t>Слайд 11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714356"/>
            <a:ext cx="8643938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tabLst>
                <a:tab pos="685800" algn="l"/>
              </a:tabLs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Товары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Перечня изъятий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ввезенные в Республику Казахстан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ставкам ВТО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запрещены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 вывозу и обращению за пределами Республики Казахстан.</a:t>
            </a:r>
            <a:endParaRPr lang="ru-RU" altLang="ko-KR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2928934"/>
            <a:ext cx="8643938" cy="928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tabLst>
                <a:tab pos="685800" algn="l"/>
              </a:tabLs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случае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вывоза товара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включенного в Перечень, налогоплательщику (экспортеру)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подать в орган государственных доходов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заявление о заверении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качестве товаросопроводительного документа копий декларации на товары (заявления ф.328,00, СТ-1) и электронного счета-фактуры по  установленной форме с приложением их копий.</a:t>
            </a:r>
            <a:endParaRPr lang="ru-RU" altLang="ko-KR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4"/>
          <p:cNvSpPr txBox="1">
            <a:spLocks noChangeArrowheads="1"/>
          </p:cNvSpPr>
          <p:nvPr/>
        </p:nvSpPr>
        <p:spPr bwMode="auto">
          <a:xfrm>
            <a:off x="8491538" y="0"/>
            <a:ext cx="6524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Constantia" pitchFamily="18" charset="0"/>
              </a:rPr>
              <a:t>Слайд 2</a:t>
            </a:r>
          </a:p>
        </p:txBody>
      </p:sp>
      <p:sp>
        <p:nvSpPr>
          <p:cNvPr id="1028" name="TextBox 9"/>
          <p:cNvSpPr txBox="1">
            <a:spLocks noChangeArrowheads="1"/>
          </p:cNvSpPr>
          <p:nvPr/>
        </p:nvSpPr>
        <p:spPr bwMode="auto">
          <a:xfrm>
            <a:off x="0" y="857250"/>
            <a:ext cx="914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>
                <a:latin typeface="Constantia" pitchFamily="18" charset="0"/>
                <a:cs typeface="Times New Roman" pitchFamily="18" charset="0"/>
              </a:rPr>
              <a:t>Пример разделения импортируемых товаров из третьих стран при таможенном оформлении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61950" y="1647825"/>
          <a:ext cx="8494713" cy="2392363"/>
        </p:xfrm>
        <a:graphic>
          <a:graphicData uri="http://schemas.openxmlformats.org/presentationml/2006/ole">
            <p:oleObj spid="_x0000_s1026" name="Лист" r:id="rId3" imgW="8353425" imgH="2343150" progId="Excel.Sheet.12">
              <p:embed/>
            </p:oleObj>
          </a:graphicData>
        </a:graphic>
      </p:graphicFrame>
      <p:sp>
        <p:nvSpPr>
          <p:cNvPr id="1029" name="TextBox 9"/>
          <p:cNvSpPr txBox="1">
            <a:spLocks noChangeArrowheads="1"/>
          </p:cNvSpPr>
          <p:nvPr/>
        </p:nvSpPr>
        <p:spPr bwMode="auto">
          <a:xfrm>
            <a:off x="642938" y="4572000"/>
            <a:ext cx="8062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onstantia" pitchFamily="18" charset="0"/>
                <a:cs typeface="Times New Roman" pitchFamily="18" charset="0"/>
              </a:rPr>
              <a:t>Варианты оформления  деклараций на товары (ДТ)</a:t>
            </a: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285720" y="5214950"/>
            <a:ext cx="4000528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>
              <a:buFontTx/>
              <a:buAutoNum type="arabicParenR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 ввозе (импорте) товаров из Перечня, по которым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применены пониженные </a:t>
            </a:r>
            <a:r>
              <a:rPr lang="ru-RU" sz="1200" b="1" u="sng" dirty="0">
                <a:latin typeface="Times New Roman" pitchFamily="18" charset="0"/>
                <a:cs typeface="Times New Roman" pitchFamily="18" charset="0"/>
              </a:rPr>
              <a:t>ставки ВТО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оформляется отдельная ДТ </a:t>
            </a:r>
          </a:p>
          <a:p>
            <a:pPr marL="342900" indent="-342900" algn="just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marL="342900" indent="-342900" algn="just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№2 костюм)</a:t>
            </a: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4786314" y="5214950"/>
            <a:ext cx="4071966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FontTx/>
              <a:buAutoNum type="arabicParenR" startAt="2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 ввозе (импорте) товаров из Перечня,  по которым п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рименены ставки ЕТТ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 и 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товаров не из Перечня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вправе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оформить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одну ДТ </a:t>
            </a:r>
          </a:p>
          <a:p>
            <a:pPr marL="342900" indent="-342900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marL="342900" indent="-342900">
              <a:defRPr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1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№1 костюм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№3 телефон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0" y="285750"/>
            <a:ext cx="9144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>
                <a:latin typeface="Times New Roman" pitchFamily="18" charset="0"/>
                <a:cs typeface="Times New Roman" pitchFamily="18" charset="0"/>
              </a:rPr>
              <a:t>Блок-схема </a:t>
            </a:r>
          </a:p>
          <a:p>
            <a:pPr algn="ctr"/>
            <a:r>
              <a:rPr lang="ru-RU" sz="1500" b="1">
                <a:latin typeface="Times New Roman" pitchFamily="18" charset="0"/>
                <a:cs typeface="Times New Roman" pitchFamily="18" charset="0"/>
              </a:rPr>
              <a:t>«Выписка электронных счетов-фактур (ЭСФ) по импортированным товарам»</a:t>
            </a: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8482013" y="0"/>
            <a:ext cx="6619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imes New Roman" pitchFamily="18" charset="0"/>
                <a:cs typeface="Times New Roman" pitchFamily="18" charset="0"/>
              </a:rPr>
              <a:t>Слайд 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928670"/>
            <a:ext cx="1571636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Вход в ИС ЭСФ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1571612"/>
            <a:ext cx="2286016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Заполнение данных в форме ЭСФ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(создание ЭСФ)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000504"/>
            <a:ext cx="2571768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 строке 12: указание ЕТТ или ВТО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3000372"/>
            <a:ext cx="2571768" cy="3571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Стандартный порядок выписки ЭСФ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86314" y="3571876"/>
            <a:ext cx="2643206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Особенности заполнения раздела </a:t>
            </a:r>
            <a:r>
              <a:rPr lang="en-US" sz="1050" b="1" dirty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формы ЭСФ «Данные по товарам, работам, услугам»: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43438" y="5857892"/>
            <a:ext cx="2928958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Подача  заявления о заверении в качестве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 товаросопроводительных документов 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копии ДТ (Заявления ф.328.00, СТ-1) и ЭСФ</a:t>
            </a:r>
          </a:p>
        </p:txBody>
      </p:sp>
      <p:sp>
        <p:nvSpPr>
          <p:cNvPr id="18" name="Блок-схема: решение 17"/>
          <p:cNvSpPr/>
          <p:nvPr/>
        </p:nvSpPr>
        <p:spPr>
          <a:xfrm>
            <a:off x="3500438" y="2214563"/>
            <a:ext cx="2143125" cy="857250"/>
          </a:xfrm>
          <a:prstGeom prst="flowChartDecision">
            <a:avLst/>
          </a:prstGeom>
          <a:solidFill>
            <a:srgbClr val="FFCC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Товар из Перечня ?</a:t>
            </a:r>
          </a:p>
        </p:txBody>
      </p:sp>
      <p:cxnSp>
        <p:nvCxnSpPr>
          <p:cNvPr id="23" name="Прямая со стрелкой 22"/>
          <p:cNvCxnSpPr>
            <a:stCxn id="0" idx="2"/>
            <a:endCxn id="0" idx="0"/>
          </p:cNvCxnSpPr>
          <p:nvPr/>
        </p:nvCxnSpPr>
        <p:spPr>
          <a:xfrm rot="5400000">
            <a:off x="4464845" y="1462881"/>
            <a:ext cx="214312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8" idx="3"/>
          </p:cNvCxnSpPr>
          <p:nvPr/>
        </p:nvCxnSpPr>
        <p:spPr>
          <a:xfrm>
            <a:off x="5643563" y="2643188"/>
            <a:ext cx="1857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/>
          <p:nvPr/>
        </p:nvCxnSpPr>
        <p:spPr>
          <a:xfrm rot="10800000" flipV="1">
            <a:off x="1571625" y="2643188"/>
            <a:ext cx="1963738" cy="2857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2286000" y="2357438"/>
            <a:ext cx="571500" cy="214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286500" y="2357438"/>
            <a:ext cx="571500" cy="214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cxnSp>
        <p:nvCxnSpPr>
          <p:cNvPr id="53" name="Прямая со стрелкой 52"/>
          <p:cNvCxnSpPr/>
          <p:nvPr/>
        </p:nvCxnSpPr>
        <p:spPr>
          <a:xfrm rot="5400000">
            <a:off x="4465637" y="2106613"/>
            <a:ext cx="2143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285720" y="4429132"/>
            <a:ext cx="2571768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 строке 20: указание буквенного кода страны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786314" y="4143380"/>
            <a:ext cx="2643206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 графе 3: указание кода ТН ВЭД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285720" y="3571876"/>
            <a:ext cx="2571768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Особенности заполнения разделов</a:t>
            </a:r>
            <a:r>
              <a:rPr lang="en-US" sz="105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050" b="1" dirty="0">
                <a:latin typeface="Times New Roman" pitchFamily="18" charset="0"/>
                <a:cs typeface="Times New Roman" pitchFamily="18" charset="0"/>
              </a:rPr>
              <a:t>B, C, E, I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формы ЭСФ: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7500958" y="2285992"/>
            <a:ext cx="1428760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Стандартный порядок выписки ЭСФ</a:t>
            </a:r>
          </a:p>
        </p:txBody>
      </p:sp>
      <p:sp>
        <p:nvSpPr>
          <p:cNvPr id="75" name="Прямоугольник 74"/>
          <p:cNvSpPr/>
          <p:nvPr/>
        </p:nvSpPr>
        <p:spPr>
          <a:xfrm rot="10800000" flipV="1">
            <a:off x="285720" y="4857760"/>
            <a:ext cx="2571768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 строке 25:номер ЭСФ, полученного от  поставщика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285720" y="5286388"/>
            <a:ext cx="2571768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 строке 28: указание наименования населенного пункта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4786314" y="4500570"/>
            <a:ext cx="2643206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 графе 14: указание регистрационного номера ДТ 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4786314" y="4929198"/>
            <a:ext cx="2643206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 графе 15: № товарной позиции (гр.32 ДТ)</a:t>
            </a:r>
          </a:p>
        </p:txBody>
      </p:sp>
      <p:cxnSp>
        <p:nvCxnSpPr>
          <p:cNvPr id="106" name="Соединительная линия уступом 105"/>
          <p:cNvCxnSpPr/>
          <p:nvPr/>
        </p:nvCxnSpPr>
        <p:spPr>
          <a:xfrm flipV="1">
            <a:off x="1571625" y="3286125"/>
            <a:ext cx="4572000" cy="271462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rot="5400000">
            <a:off x="6001544" y="3428206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rot="5400000">
            <a:off x="1429544" y="5858669"/>
            <a:ext cx="284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 rot="5400000">
            <a:off x="5822950" y="5678488"/>
            <a:ext cx="3571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>
            <a:stCxn id="0" idx="2"/>
            <a:endCxn id="0" idx="0"/>
          </p:cNvCxnSpPr>
          <p:nvPr/>
        </p:nvCxnSpPr>
        <p:spPr>
          <a:xfrm rot="5400000">
            <a:off x="1462882" y="3464719"/>
            <a:ext cx="2159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85875"/>
            <a:ext cx="84391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8482013" y="0"/>
            <a:ext cx="6619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imes New Roman" pitchFamily="18" charset="0"/>
                <a:cs typeface="Times New Roman" pitchFamily="18" charset="0"/>
              </a:rPr>
              <a:t>Слайд 4</a:t>
            </a: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7500938" y="6572250"/>
            <a:ext cx="1500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imes New Roman" pitchFamily="18" charset="0"/>
                <a:cs typeface="Times New Roman" pitchFamily="18" charset="0"/>
              </a:rPr>
              <a:t>Продолжение следует</a:t>
            </a:r>
          </a:p>
        </p:txBody>
      </p:sp>
      <p:sp>
        <p:nvSpPr>
          <p:cNvPr id="8197" name="Прямоугольник 13"/>
          <p:cNvSpPr>
            <a:spLocks noChangeArrowheads="1"/>
          </p:cNvSpPr>
          <p:nvPr/>
        </p:nvSpPr>
        <p:spPr bwMode="auto">
          <a:xfrm>
            <a:off x="1581150" y="866775"/>
            <a:ext cx="5929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Образец электронной счет-фактуры №1 </a:t>
            </a:r>
            <a:r>
              <a:rPr lang="ru-RU" sz="1000" b="1">
                <a:latin typeface="Times New Roman" pitchFamily="18" charset="0"/>
                <a:cs typeface="Times New Roman" pitchFamily="18" charset="0"/>
              </a:rPr>
              <a:t>(реализация внутри страны)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000125"/>
            <a:ext cx="843915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8420100" y="0"/>
            <a:ext cx="7239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imes New Roman" pitchFamily="18" charset="0"/>
                <a:cs typeface="Times New Roman" pitchFamily="18" charset="0"/>
              </a:rPr>
              <a:t>Слайд  5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7572375" y="571500"/>
            <a:ext cx="1214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imes New Roman" pitchFamily="18" charset="0"/>
                <a:cs typeface="Times New Roman" pitchFamily="18" charset="0"/>
              </a:rPr>
              <a:t>Продолжение  </a:t>
            </a:r>
          </a:p>
          <a:p>
            <a:r>
              <a:rPr lang="ru-RU" sz="1000">
                <a:latin typeface="Times New Roman" pitchFamily="18" charset="0"/>
                <a:cs typeface="Times New Roman" pitchFamily="18" charset="0"/>
              </a:rPr>
              <a:t>счет-фактуры №1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7500938" y="6572250"/>
            <a:ext cx="1500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imes New Roman" pitchFamily="18" charset="0"/>
                <a:cs typeface="Times New Roman" pitchFamily="18" charset="0"/>
              </a:rPr>
              <a:t>Продолжение следует</a:t>
            </a: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8482013" y="0"/>
            <a:ext cx="6619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imes New Roman" pitchFamily="18" charset="0"/>
                <a:cs typeface="Times New Roman" pitchFamily="18" charset="0"/>
              </a:rPr>
              <a:t>Слайд  6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428750"/>
            <a:ext cx="77628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Прямоугольник 6"/>
          <p:cNvSpPr>
            <a:spLocks noChangeArrowheads="1"/>
          </p:cNvSpPr>
          <p:nvPr/>
        </p:nvSpPr>
        <p:spPr bwMode="auto">
          <a:xfrm>
            <a:off x="1428750" y="714375"/>
            <a:ext cx="5929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Образец электронной счет-фактуры №2 </a:t>
            </a:r>
            <a:r>
              <a:rPr lang="ru-RU" sz="1000" b="1">
                <a:latin typeface="Times New Roman" pitchFamily="18" charset="0"/>
                <a:cs typeface="Times New Roman" pitchFamily="18" charset="0"/>
              </a:rPr>
              <a:t>(экспорт)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8482013" y="0"/>
            <a:ext cx="6619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imes New Roman" pitchFamily="18" charset="0"/>
                <a:cs typeface="Times New Roman" pitchFamily="18" charset="0"/>
              </a:rPr>
              <a:t>Слайд  7</a:t>
            </a:r>
          </a:p>
        </p:txBody>
      </p:sp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7643813" y="428625"/>
            <a:ext cx="1152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imes New Roman" pitchFamily="18" charset="0"/>
                <a:cs typeface="Times New Roman" pitchFamily="18" charset="0"/>
              </a:rPr>
              <a:t>Продолжение  </a:t>
            </a:r>
          </a:p>
          <a:p>
            <a:r>
              <a:rPr lang="ru-RU" sz="1000">
                <a:latin typeface="Times New Roman" pitchFamily="18" charset="0"/>
                <a:cs typeface="Times New Roman" pitchFamily="18" charset="0"/>
              </a:rPr>
              <a:t>счет-фактуры №2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104900"/>
            <a:ext cx="771525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0" y="285750"/>
            <a:ext cx="9144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>
                <a:latin typeface="Constantia" pitchFamily="18" charset="0"/>
              </a:rPr>
              <a:t>Блок-схема </a:t>
            </a:r>
          </a:p>
          <a:p>
            <a:pPr algn="ctr"/>
            <a:r>
              <a:rPr lang="ru-RU" sz="1500" b="1">
                <a:latin typeface="Constantia" pitchFamily="18" charset="0"/>
              </a:rPr>
              <a:t>«Заверение в качестве  товаросопроводительных  документов </a:t>
            </a:r>
          </a:p>
          <a:p>
            <a:pPr algn="ctr"/>
            <a:r>
              <a:rPr lang="ru-RU" sz="1500" b="1">
                <a:latin typeface="Constantia" pitchFamily="18" charset="0"/>
              </a:rPr>
              <a:t>копии  деклараций  на товары  и  электронных  счетов-фактур»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8482013" y="0"/>
            <a:ext cx="6619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Constantia" pitchFamily="18" charset="0"/>
              </a:rPr>
              <a:t>Слайд 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1285860"/>
            <a:ext cx="3000396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Заполнение заявления с указанием номеров 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ДТ (Заявления 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ТС  ф.328.00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СТ-1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)  и ЭСФ, с приложением их копии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2143116"/>
            <a:ext cx="3286148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Представление заявления о департамент государственных доходов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00298" y="2928934"/>
            <a:ext cx="4143404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Проверка органом государственных доходов на наличие ДТ (Заявления 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ТС ф.328.00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, СТ-1)  и  ЭСФ в базах данных КГД МФ РК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28860" y="3714752"/>
            <a:ext cx="4286280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Проверка органом государственных доходов  правильности заполнения ЭСФ и соответствия остаткам товаров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43306" y="6143644"/>
            <a:ext cx="1857388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b="1" dirty="0"/>
              <a:t>Вручение 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налогоплательщику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5572140"/>
            <a:ext cx="1857388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Заверение.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Проставление печати органа государственных доходов в копиях ДТ и ЭСФ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715140" y="5572140"/>
            <a:ext cx="1857388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Уведомление налогоплательщика </a:t>
            </a:r>
            <a:r>
              <a:rPr lang="ru-RU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 отказе в заверении</a:t>
            </a:r>
          </a:p>
        </p:txBody>
      </p:sp>
      <p:sp>
        <p:nvSpPr>
          <p:cNvPr id="18" name="Блок-схема: решение 17"/>
          <p:cNvSpPr/>
          <p:nvPr/>
        </p:nvSpPr>
        <p:spPr>
          <a:xfrm>
            <a:off x="3286116" y="4714884"/>
            <a:ext cx="2571768" cy="785818"/>
          </a:xfrm>
          <a:prstGeom prst="flowChartDecis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Соответствует</a:t>
            </a:r>
            <a:r>
              <a:rPr lang="ru-RU" sz="1050" b="1" dirty="0">
                <a:solidFill>
                  <a:srgbClr val="FF0000"/>
                </a:solidFill>
              </a:rPr>
              <a:t> ?</a:t>
            </a:r>
          </a:p>
        </p:txBody>
      </p:sp>
      <p:cxnSp>
        <p:nvCxnSpPr>
          <p:cNvPr id="20" name="Прямая со стрелкой 19"/>
          <p:cNvCxnSpPr>
            <a:stCxn id="0" idx="2"/>
            <a:endCxn id="0" idx="0"/>
          </p:cNvCxnSpPr>
          <p:nvPr/>
        </p:nvCxnSpPr>
        <p:spPr>
          <a:xfrm rot="5400000">
            <a:off x="4429126" y="1998662"/>
            <a:ext cx="28575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4287044" y="2713831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0" idx="0"/>
          </p:cNvCxnSpPr>
          <p:nvPr/>
        </p:nvCxnSpPr>
        <p:spPr>
          <a:xfrm rot="5400000">
            <a:off x="4429126" y="3571875"/>
            <a:ext cx="28575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0" idx="3"/>
            <a:endCxn id="0" idx="0"/>
          </p:cNvCxnSpPr>
          <p:nvPr/>
        </p:nvCxnSpPr>
        <p:spPr>
          <a:xfrm>
            <a:off x="5857875" y="5108575"/>
            <a:ext cx="1785938" cy="463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stCxn id="0" idx="1"/>
            <a:endCxn id="0" idx="0"/>
          </p:cNvCxnSpPr>
          <p:nvPr/>
        </p:nvCxnSpPr>
        <p:spPr>
          <a:xfrm rot="10800000" flipV="1">
            <a:off x="1428750" y="5108575"/>
            <a:ext cx="1857375" cy="463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stCxn id="0" idx="2"/>
            <a:endCxn id="0" idx="1"/>
          </p:cNvCxnSpPr>
          <p:nvPr/>
        </p:nvCxnSpPr>
        <p:spPr>
          <a:xfrm rot="16200000" flipH="1">
            <a:off x="2393157" y="5179218"/>
            <a:ext cx="285750" cy="2214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stCxn id="0" idx="2"/>
            <a:endCxn id="0" idx="3"/>
          </p:cNvCxnSpPr>
          <p:nvPr/>
        </p:nvCxnSpPr>
        <p:spPr>
          <a:xfrm rot="5400000">
            <a:off x="6429376" y="5214937"/>
            <a:ext cx="285750" cy="214312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0" idx="0"/>
          </p:cNvCxnSpPr>
          <p:nvPr/>
        </p:nvCxnSpPr>
        <p:spPr>
          <a:xfrm rot="5400000">
            <a:off x="4357688" y="4500563"/>
            <a:ext cx="428625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2071688" y="4857750"/>
            <a:ext cx="500062" cy="214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b="1" dirty="0">
                <a:solidFill>
                  <a:srgbClr val="FF0000"/>
                </a:solidFill>
              </a:rPr>
              <a:t>Да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572250" y="4857750"/>
            <a:ext cx="571500" cy="214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b="1" dirty="0">
                <a:solidFill>
                  <a:schemeClr val="tx1"/>
                </a:solidFill>
              </a:rPr>
              <a:t>Нет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381750"/>
            <a:ext cx="5699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BAC4AA-C884-4B1D-8E15-53BC048F5133}" type="slidenum">
              <a:rPr lang="en-US" smtClean="0">
                <a:solidFill>
                  <a:srgbClr val="898989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>
              <a:solidFill>
                <a:srgbClr val="898989"/>
              </a:solidFill>
              <a:latin typeface="Arial" pitchFamily="34" charset="0"/>
            </a:endParaRPr>
          </a:p>
        </p:txBody>
      </p:sp>
      <p:grpSp>
        <p:nvGrpSpPr>
          <p:cNvPr id="13315" name="Группа 240"/>
          <p:cNvGrpSpPr>
            <a:grpSpLocks/>
          </p:cNvGrpSpPr>
          <p:nvPr/>
        </p:nvGrpSpPr>
        <p:grpSpPr bwMode="auto">
          <a:xfrm>
            <a:off x="107950" y="733425"/>
            <a:ext cx="8926513" cy="5359400"/>
            <a:chOff x="107504" y="980728"/>
            <a:chExt cx="8926863" cy="5359625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3492187" y="1052169"/>
              <a:ext cx="71441" cy="5084975"/>
            </a:xfrm>
            <a:prstGeom prst="line">
              <a:avLst/>
            </a:prstGeom>
            <a:ln w="190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6732402" y="1053756"/>
              <a:ext cx="71440" cy="5083388"/>
            </a:xfrm>
            <a:prstGeom prst="line">
              <a:avLst/>
            </a:prstGeom>
            <a:ln w="190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331515" y="980728"/>
              <a:ext cx="0" cy="5218332"/>
            </a:xfrm>
            <a:prstGeom prst="line">
              <a:avLst/>
            </a:prstGeom>
            <a:ln w="190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5652859" y="1052169"/>
              <a:ext cx="71440" cy="5084975"/>
            </a:xfrm>
            <a:prstGeom prst="line">
              <a:avLst/>
            </a:prstGeom>
            <a:ln w="190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401532" y="980728"/>
              <a:ext cx="41277" cy="5218332"/>
            </a:xfrm>
            <a:prstGeom prst="line">
              <a:avLst/>
            </a:prstGeom>
            <a:ln w="190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7811944" y="1052169"/>
              <a:ext cx="73028" cy="5084975"/>
            </a:xfrm>
            <a:prstGeom prst="line">
              <a:avLst/>
            </a:prstGeom>
            <a:ln w="190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Блок-схема: узел 20"/>
            <p:cNvSpPr/>
            <p:nvPr/>
          </p:nvSpPr>
          <p:spPr>
            <a:xfrm flipH="1">
              <a:off x="8500946" y="1704658"/>
              <a:ext cx="317512" cy="203209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Блок-схема: узел 21"/>
            <p:cNvSpPr/>
            <p:nvPr/>
          </p:nvSpPr>
          <p:spPr>
            <a:xfrm flipH="1">
              <a:off x="8500946" y="2163466"/>
              <a:ext cx="317512" cy="203209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Блок-схема: узел 22"/>
            <p:cNvSpPr/>
            <p:nvPr/>
          </p:nvSpPr>
          <p:spPr>
            <a:xfrm flipH="1">
              <a:off x="8500946" y="2569883"/>
              <a:ext cx="317512" cy="204796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Блок-схема: узел 23"/>
            <p:cNvSpPr/>
            <p:nvPr/>
          </p:nvSpPr>
          <p:spPr>
            <a:xfrm flipH="1">
              <a:off x="8496183" y="3079491"/>
              <a:ext cx="315925" cy="204797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Блок-схема: узел 24"/>
            <p:cNvSpPr/>
            <p:nvPr/>
          </p:nvSpPr>
          <p:spPr>
            <a:xfrm flipH="1">
              <a:off x="8493008" y="3589101"/>
              <a:ext cx="317512" cy="20320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Блок-схема: узел 25"/>
            <p:cNvSpPr/>
            <p:nvPr/>
          </p:nvSpPr>
          <p:spPr>
            <a:xfrm flipH="1">
              <a:off x="8493008" y="4098709"/>
              <a:ext cx="317512" cy="203209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Блок-схема: узел 26"/>
            <p:cNvSpPr/>
            <p:nvPr/>
          </p:nvSpPr>
          <p:spPr>
            <a:xfrm flipH="1">
              <a:off x="8493008" y="4608318"/>
              <a:ext cx="317512" cy="203209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Блок-схема: узел 27"/>
            <p:cNvSpPr/>
            <p:nvPr/>
          </p:nvSpPr>
          <p:spPr>
            <a:xfrm flipH="1">
              <a:off x="8475545" y="5117927"/>
              <a:ext cx="315924" cy="203209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Блок-схема: узел 28"/>
            <p:cNvSpPr/>
            <p:nvPr/>
          </p:nvSpPr>
          <p:spPr>
            <a:xfrm flipH="1">
              <a:off x="8493008" y="5627536"/>
              <a:ext cx="317512" cy="203209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Блок-схема: узел 29"/>
            <p:cNvSpPr/>
            <p:nvPr/>
          </p:nvSpPr>
          <p:spPr>
            <a:xfrm flipH="1">
              <a:off x="8493008" y="6137144"/>
              <a:ext cx="317512" cy="203209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Блок-схема: узел 31"/>
            <p:cNvSpPr/>
            <p:nvPr/>
          </p:nvSpPr>
          <p:spPr>
            <a:xfrm flipH="1">
              <a:off x="7370602" y="2015821"/>
              <a:ext cx="312749" cy="204797"/>
            </a:xfrm>
            <a:prstGeom prst="flowChartConnector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Блок-схема: узел 32"/>
            <p:cNvSpPr/>
            <p:nvPr/>
          </p:nvSpPr>
          <p:spPr>
            <a:xfrm flipH="1">
              <a:off x="7367427" y="2774678"/>
              <a:ext cx="315924" cy="203209"/>
            </a:xfrm>
            <a:prstGeom prst="flowChartConnector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Блок-схема: узел 33"/>
            <p:cNvSpPr/>
            <p:nvPr/>
          </p:nvSpPr>
          <p:spPr>
            <a:xfrm flipH="1">
              <a:off x="7367427" y="3792309"/>
              <a:ext cx="315924" cy="204796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Блок-схема: узел 34"/>
            <p:cNvSpPr/>
            <p:nvPr/>
          </p:nvSpPr>
          <p:spPr>
            <a:xfrm flipH="1">
              <a:off x="7367427" y="4827402"/>
              <a:ext cx="315924" cy="203209"/>
            </a:xfrm>
            <a:prstGeom prst="flowChartConnector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Блок-схема: узел 35"/>
            <p:cNvSpPr/>
            <p:nvPr/>
          </p:nvSpPr>
          <p:spPr>
            <a:xfrm flipH="1">
              <a:off x="7367427" y="5849795"/>
              <a:ext cx="315924" cy="203209"/>
            </a:xfrm>
            <a:prstGeom prst="flowChartConnector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Блок-схема: узел 36"/>
            <p:cNvSpPr/>
            <p:nvPr/>
          </p:nvSpPr>
          <p:spPr>
            <a:xfrm flipH="1">
              <a:off x="6159291" y="4827402"/>
              <a:ext cx="317512" cy="203209"/>
            </a:xfrm>
            <a:prstGeom prst="flowChartConnector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Блок-схема: узел 37"/>
            <p:cNvSpPr/>
            <p:nvPr/>
          </p:nvSpPr>
          <p:spPr>
            <a:xfrm flipH="1">
              <a:off x="6162466" y="3781196"/>
              <a:ext cx="315925" cy="204797"/>
            </a:xfrm>
            <a:prstGeom prst="flowChartConnector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Блок-схема: узел 38"/>
            <p:cNvSpPr/>
            <p:nvPr/>
          </p:nvSpPr>
          <p:spPr>
            <a:xfrm flipH="1">
              <a:off x="6171992" y="2744515"/>
              <a:ext cx="317512" cy="20320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2" name="Прямая со стрелкой 41"/>
            <p:cNvCxnSpPr>
              <a:endCxn id="21" idx="6"/>
            </p:cNvCxnSpPr>
            <p:nvPr/>
          </p:nvCxnSpPr>
          <p:spPr>
            <a:xfrm flipV="1">
              <a:off x="7683351" y="1806263"/>
              <a:ext cx="817595" cy="3016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>
              <a:stCxn id="32" idx="2"/>
              <a:endCxn id="22" idx="6"/>
            </p:cNvCxnSpPr>
            <p:nvPr/>
          </p:nvCxnSpPr>
          <p:spPr>
            <a:xfrm>
              <a:off x="7683351" y="2117426"/>
              <a:ext cx="817595" cy="1476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>
              <a:stCxn id="33" idx="2"/>
              <a:endCxn id="23" idx="5"/>
            </p:cNvCxnSpPr>
            <p:nvPr/>
          </p:nvCxnSpPr>
          <p:spPr>
            <a:xfrm flipV="1">
              <a:off x="7683351" y="2744515"/>
              <a:ext cx="865222" cy="1317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>
              <a:stCxn id="33" idx="2"/>
              <a:endCxn id="24" idx="5"/>
            </p:cNvCxnSpPr>
            <p:nvPr/>
          </p:nvCxnSpPr>
          <p:spPr>
            <a:xfrm>
              <a:off x="7683351" y="2876283"/>
              <a:ext cx="858872" cy="3778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>
              <a:stCxn id="34" idx="2"/>
              <a:endCxn id="25" idx="6"/>
            </p:cNvCxnSpPr>
            <p:nvPr/>
          </p:nvCxnSpPr>
          <p:spPr>
            <a:xfrm flipV="1">
              <a:off x="7683351" y="3690705"/>
              <a:ext cx="809657" cy="2047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>
              <a:stCxn id="34" idx="2"/>
              <a:endCxn id="26" idx="6"/>
            </p:cNvCxnSpPr>
            <p:nvPr/>
          </p:nvCxnSpPr>
          <p:spPr>
            <a:xfrm>
              <a:off x="7683351" y="3895500"/>
              <a:ext cx="809657" cy="3048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>
              <a:stCxn id="35" idx="2"/>
            </p:cNvCxnSpPr>
            <p:nvPr/>
          </p:nvCxnSpPr>
          <p:spPr>
            <a:xfrm flipV="1">
              <a:off x="7683351" y="4722623"/>
              <a:ext cx="846171" cy="2063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>
              <a:stCxn id="35" idx="2"/>
              <a:endCxn id="28" idx="7"/>
            </p:cNvCxnSpPr>
            <p:nvPr/>
          </p:nvCxnSpPr>
          <p:spPr>
            <a:xfrm>
              <a:off x="7683351" y="4929007"/>
              <a:ext cx="838233" cy="2190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>
              <a:stCxn id="36" idx="2"/>
            </p:cNvCxnSpPr>
            <p:nvPr/>
          </p:nvCxnSpPr>
          <p:spPr>
            <a:xfrm flipV="1">
              <a:off x="7683351" y="5741841"/>
              <a:ext cx="800131" cy="2095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>
              <a:stCxn id="36" idx="2"/>
              <a:endCxn id="30" idx="6"/>
            </p:cNvCxnSpPr>
            <p:nvPr/>
          </p:nvCxnSpPr>
          <p:spPr>
            <a:xfrm>
              <a:off x="7683351" y="5951400"/>
              <a:ext cx="809657" cy="28734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>
              <a:stCxn id="39" idx="1"/>
              <a:endCxn id="32" idx="5"/>
            </p:cNvCxnSpPr>
            <p:nvPr/>
          </p:nvCxnSpPr>
          <p:spPr>
            <a:xfrm flipV="1">
              <a:off x="6443465" y="2190454"/>
              <a:ext cx="973175" cy="5842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>
              <a:endCxn id="33" idx="6"/>
            </p:cNvCxnSpPr>
            <p:nvPr/>
          </p:nvCxnSpPr>
          <p:spPr>
            <a:xfrm>
              <a:off x="6489504" y="2846119"/>
              <a:ext cx="877922" cy="301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>
              <a:stCxn id="39" idx="3"/>
              <a:endCxn id="34" idx="7"/>
            </p:cNvCxnSpPr>
            <p:nvPr/>
          </p:nvCxnSpPr>
          <p:spPr>
            <a:xfrm>
              <a:off x="6443465" y="2917559"/>
              <a:ext cx="970000" cy="9049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>
              <a:stCxn id="38" idx="2"/>
              <a:endCxn id="34" idx="6"/>
            </p:cNvCxnSpPr>
            <p:nvPr/>
          </p:nvCxnSpPr>
          <p:spPr>
            <a:xfrm>
              <a:off x="6478392" y="3884388"/>
              <a:ext cx="889035" cy="111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 стрелкой 69"/>
            <p:cNvCxnSpPr>
              <a:stCxn id="37" idx="1"/>
              <a:endCxn id="34" idx="5"/>
            </p:cNvCxnSpPr>
            <p:nvPr/>
          </p:nvCxnSpPr>
          <p:spPr>
            <a:xfrm flipV="1">
              <a:off x="6429177" y="3966941"/>
              <a:ext cx="984289" cy="8906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>
              <a:stCxn id="37" idx="2"/>
              <a:endCxn id="35" idx="6"/>
            </p:cNvCxnSpPr>
            <p:nvPr/>
          </p:nvCxnSpPr>
          <p:spPr>
            <a:xfrm>
              <a:off x="6476804" y="4929007"/>
              <a:ext cx="890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>
              <a:stCxn id="37" idx="3"/>
              <a:endCxn id="36" idx="7"/>
            </p:cNvCxnSpPr>
            <p:nvPr/>
          </p:nvCxnSpPr>
          <p:spPr>
            <a:xfrm>
              <a:off x="6429177" y="5002035"/>
              <a:ext cx="984289" cy="8779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/>
            <p:nvPr/>
          </p:nvCxnSpPr>
          <p:spPr>
            <a:xfrm>
              <a:off x="5687786" y="2088850"/>
              <a:ext cx="531833" cy="6937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>
              <a:endCxn id="38" idx="7"/>
            </p:cNvCxnSpPr>
            <p:nvPr/>
          </p:nvCxnSpPr>
          <p:spPr>
            <a:xfrm>
              <a:off x="5710012" y="2782617"/>
              <a:ext cx="498495" cy="10287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>
              <a:endCxn id="37" idx="7"/>
            </p:cNvCxnSpPr>
            <p:nvPr/>
          </p:nvCxnSpPr>
          <p:spPr>
            <a:xfrm>
              <a:off x="5687786" y="3585925"/>
              <a:ext cx="517545" cy="12716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Блок-схема: узел 85"/>
            <p:cNvSpPr/>
            <p:nvPr/>
          </p:nvSpPr>
          <p:spPr>
            <a:xfrm>
              <a:off x="251973" y="1709422"/>
              <a:ext cx="290523" cy="185745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Блок-схема: узел 86"/>
            <p:cNvSpPr/>
            <p:nvPr/>
          </p:nvSpPr>
          <p:spPr>
            <a:xfrm>
              <a:off x="251973" y="2158702"/>
              <a:ext cx="290523" cy="204797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Блок-схема: узел 87"/>
            <p:cNvSpPr/>
            <p:nvPr/>
          </p:nvSpPr>
          <p:spPr>
            <a:xfrm>
              <a:off x="251973" y="2566708"/>
              <a:ext cx="290523" cy="203209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Блок-схема: узел 88"/>
            <p:cNvSpPr/>
            <p:nvPr/>
          </p:nvSpPr>
          <p:spPr>
            <a:xfrm>
              <a:off x="256735" y="3076316"/>
              <a:ext cx="290524" cy="203209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0" name="Блок-схема: узел 89"/>
            <p:cNvSpPr/>
            <p:nvPr/>
          </p:nvSpPr>
          <p:spPr>
            <a:xfrm>
              <a:off x="258323" y="3585925"/>
              <a:ext cx="290523" cy="203209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1" name="Блок-схема: узел 90"/>
            <p:cNvSpPr/>
            <p:nvPr/>
          </p:nvSpPr>
          <p:spPr>
            <a:xfrm>
              <a:off x="258323" y="4095534"/>
              <a:ext cx="290523" cy="203209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" name="Блок-схема: узел 91"/>
            <p:cNvSpPr/>
            <p:nvPr/>
          </p:nvSpPr>
          <p:spPr>
            <a:xfrm>
              <a:off x="258323" y="4605143"/>
              <a:ext cx="290523" cy="203209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3" name="Блок-схема: узел 92"/>
            <p:cNvSpPr/>
            <p:nvPr/>
          </p:nvSpPr>
          <p:spPr>
            <a:xfrm>
              <a:off x="275786" y="5114752"/>
              <a:ext cx="290524" cy="203209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94" name="Блок-схема: узел 93"/>
            <p:cNvSpPr/>
            <p:nvPr/>
          </p:nvSpPr>
          <p:spPr>
            <a:xfrm>
              <a:off x="258323" y="5624361"/>
              <a:ext cx="290523" cy="203209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5" name="Блок-схема: узел 94"/>
            <p:cNvSpPr/>
            <p:nvPr/>
          </p:nvSpPr>
          <p:spPr>
            <a:xfrm>
              <a:off x="258323" y="6132382"/>
              <a:ext cx="290523" cy="204796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" name="Блок-схема: узел 95"/>
            <p:cNvSpPr/>
            <p:nvPr/>
          </p:nvSpPr>
          <p:spPr>
            <a:xfrm>
              <a:off x="1291825" y="2006296"/>
              <a:ext cx="290524" cy="203209"/>
            </a:xfrm>
            <a:prstGeom prst="flowChartConnector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" name="Блок-схема: узел 96"/>
            <p:cNvSpPr/>
            <p:nvPr/>
          </p:nvSpPr>
          <p:spPr>
            <a:xfrm>
              <a:off x="1291825" y="2769916"/>
              <a:ext cx="290524" cy="204796"/>
            </a:xfrm>
            <a:prstGeom prst="flowChartConnector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8" name="Блок-схема: узел 97"/>
            <p:cNvSpPr/>
            <p:nvPr/>
          </p:nvSpPr>
          <p:spPr>
            <a:xfrm>
              <a:off x="1291825" y="3789134"/>
              <a:ext cx="290524" cy="204796"/>
            </a:xfrm>
            <a:prstGeom prst="flowChartConnector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9" name="Блок-схема: узел 98"/>
            <p:cNvSpPr/>
            <p:nvPr/>
          </p:nvSpPr>
          <p:spPr>
            <a:xfrm>
              <a:off x="1291825" y="4824227"/>
              <a:ext cx="247660" cy="22861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100" name="Блок-схема: узел 99"/>
            <p:cNvSpPr/>
            <p:nvPr/>
          </p:nvSpPr>
          <p:spPr>
            <a:xfrm>
              <a:off x="1291825" y="5846620"/>
              <a:ext cx="290524" cy="203209"/>
            </a:xfrm>
            <a:prstGeom prst="flowChartConnector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1" name="Блок-схема: узел 100"/>
            <p:cNvSpPr/>
            <p:nvPr/>
          </p:nvSpPr>
          <p:spPr>
            <a:xfrm>
              <a:off x="2399944" y="4824227"/>
              <a:ext cx="290524" cy="22861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" name="Блок-схема: узел 101"/>
            <p:cNvSpPr/>
            <p:nvPr/>
          </p:nvSpPr>
          <p:spPr>
            <a:xfrm>
              <a:off x="2396769" y="3778020"/>
              <a:ext cx="290524" cy="204797"/>
            </a:xfrm>
            <a:prstGeom prst="flowChartConnector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3" name="Блок-схема: узел 102"/>
            <p:cNvSpPr/>
            <p:nvPr/>
          </p:nvSpPr>
          <p:spPr>
            <a:xfrm>
              <a:off x="2396769" y="2769916"/>
              <a:ext cx="290524" cy="204796"/>
            </a:xfrm>
            <a:prstGeom prst="flowChartConnector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04" name="Прямая со стрелкой 103"/>
            <p:cNvCxnSpPr>
              <a:stCxn id="86" idx="6"/>
              <a:endCxn id="96" idx="2"/>
            </p:cNvCxnSpPr>
            <p:nvPr/>
          </p:nvCxnSpPr>
          <p:spPr>
            <a:xfrm>
              <a:off x="542496" y="1803088"/>
              <a:ext cx="749329" cy="3048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 стрелкой 104"/>
            <p:cNvCxnSpPr>
              <a:stCxn id="87" idx="6"/>
              <a:endCxn id="96" idx="2"/>
            </p:cNvCxnSpPr>
            <p:nvPr/>
          </p:nvCxnSpPr>
          <p:spPr>
            <a:xfrm flipV="1">
              <a:off x="542496" y="2107900"/>
              <a:ext cx="749329" cy="1539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 стрелкой 105"/>
            <p:cNvCxnSpPr>
              <a:endCxn id="97" idx="2"/>
            </p:cNvCxnSpPr>
            <p:nvPr/>
          </p:nvCxnSpPr>
          <p:spPr>
            <a:xfrm>
              <a:off x="566310" y="2693713"/>
              <a:ext cx="725515" cy="1793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 стрелкой 106"/>
            <p:cNvCxnSpPr>
              <a:endCxn id="97" idx="2"/>
            </p:cNvCxnSpPr>
            <p:nvPr/>
          </p:nvCxnSpPr>
          <p:spPr>
            <a:xfrm flipV="1">
              <a:off x="566310" y="2873107"/>
              <a:ext cx="725515" cy="279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 стрелкой 107"/>
            <p:cNvCxnSpPr>
              <a:endCxn id="98" idx="2"/>
            </p:cNvCxnSpPr>
            <p:nvPr/>
          </p:nvCxnSpPr>
          <p:spPr>
            <a:xfrm>
              <a:off x="553609" y="3687530"/>
              <a:ext cx="738216" cy="2032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 стрелкой 108"/>
            <p:cNvCxnSpPr>
              <a:endCxn id="98" idx="2"/>
            </p:cNvCxnSpPr>
            <p:nvPr/>
          </p:nvCxnSpPr>
          <p:spPr>
            <a:xfrm flipV="1">
              <a:off x="553609" y="3890738"/>
              <a:ext cx="738216" cy="2555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 стрелкой 109"/>
            <p:cNvCxnSpPr>
              <a:endCxn id="99" idx="2"/>
            </p:cNvCxnSpPr>
            <p:nvPr/>
          </p:nvCxnSpPr>
          <p:spPr>
            <a:xfrm>
              <a:off x="566310" y="4722623"/>
              <a:ext cx="725515" cy="2159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 стрелкой 110"/>
            <p:cNvCxnSpPr>
              <a:endCxn id="99" idx="2"/>
            </p:cNvCxnSpPr>
            <p:nvPr/>
          </p:nvCxnSpPr>
          <p:spPr>
            <a:xfrm flipV="1">
              <a:off x="566310" y="4938532"/>
              <a:ext cx="725515" cy="2413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 стрелкой 111"/>
            <p:cNvCxnSpPr>
              <a:endCxn id="100" idx="2"/>
            </p:cNvCxnSpPr>
            <p:nvPr/>
          </p:nvCxnSpPr>
          <p:spPr>
            <a:xfrm>
              <a:off x="542496" y="5741841"/>
              <a:ext cx="749329" cy="2063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 стрелкой 112"/>
            <p:cNvCxnSpPr>
              <a:endCxn id="100" idx="2"/>
            </p:cNvCxnSpPr>
            <p:nvPr/>
          </p:nvCxnSpPr>
          <p:spPr>
            <a:xfrm flipV="1">
              <a:off x="542496" y="5948225"/>
              <a:ext cx="749329" cy="2508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 стрелкой 113"/>
            <p:cNvCxnSpPr>
              <a:stCxn id="96" idx="5"/>
              <a:endCxn id="103" idx="1"/>
            </p:cNvCxnSpPr>
            <p:nvPr/>
          </p:nvCxnSpPr>
          <p:spPr>
            <a:xfrm>
              <a:off x="1539485" y="2180928"/>
              <a:ext cx="900148" cy="6191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 стрелкой 114"/>
            <p:cNvCxnSpPr>
              <a:stCxn id="97" idx="6"/>
              <a:endCxn id="103" idx="2"/>
            </p:cNvCxnSpPr>
            <p:nvPr/>
          </p:nvCxnSpPr>
          <p:spPr>
            <a:xfrm>
              <a:off x="1582350" y="2873107"/>
              <a:ext cx="81441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 стрелкой 115"/>
            <p:cNvCxnSpPr>
              <a:stCxn id="98" idx="7"/>
              <a:endCxn id="103" idx="3"/>
            </p:cNvCxnSpPr>
            <p:nvPr/>
          </p:nvCxnSpPr>
          <p:spPr>
            <a:xfrm flipV="1">
              <a:off x="1539485" y="2944548"/>
              <a:ext cx="900148" cy="87474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 стрелкой 116"/>
            <p:cNvCxnSpPr>
              <a:stCxn id="98" idx="6"/>
              <a:endCxn id="102" idx="2"/>
            </p:cNvCxnSpPr>
            <p:nvPr/>
          </p:nvCxnSpPr>
          <p:spPr>
            <a:xfrm flipV="1">
              <a:off x="1582350" y="3879625"/>
              <a:ext cx="814419" cy="111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 стрелкой 117"/>
            <p:cNvCxnSpPr>
              <a:stCxn id="98" idx="5"/>
              <a:endCxn id="101" idx="1"/>
            </p:cNvCxnSpPr>
            <p:nvPr/>
          </p:nvCxnSpPr>
          <p:spPr>
            <a:xfrm>
              <a:off x="1539485" y="3963766"/>
              <a:ext cx="903323" cy="893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 стрелкой 118"/>
            <p:cNvCxnSpPr>
              <a:stCxn id="99" idx="6"/>
              <a:endCxn id="101" idx="2"/>
            </p:cNvCxnSpPr>
            <p:nvPr/>
          </p:nvCxnSpPr>
          <p:spPr>
            <a:xfrm>
              <a:off x="1539485" y="4938532"/>
              <a:ext cx="86045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 стрелкой 119"/>
            <p:cNvCxnSpPr>
              <a:stCxn id="100" idx="6"/>
              <a:endCxn id="101" idx="3"/>
            </p:cNvCxnSpPr>
            <p:nvPr/>
          </p:nvCxnSpPr>
          <p:spPr>
            <a:xfrm flipV="1">
              <a:off x="1582350" y="5019498"/>
              <a:ext cx="860459" cy="9287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 стрелкой 120"/>
            <p:cNvCxnSpPr/>
            <p:nvPr/>
          </p:nvCxnSpPr>
          <p:spPr>
            <a:xfrm flipV="1">
              <a:off x="2642841" y="2176166"/>
              <a:ext cx="801718" cy="7382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 стрелкой 121"/>
            <p:cNvCxnSpPr/>
            <p:nvPr/>
          </p:nvCxnSpPr>
          <p:spPr>
            <a:xfrm rot="5400000" flipH="1" flipV="1">
              <a:off x="2608708" y="2900891"/>
              <a:ext cx="973179" cy="8096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 стрелкой 122"/>
            <p:cNvCxnSpPr>
              <a:stCxn id="101" idx="7"/>
            </p:cNvCxnSpPr>
            <p:nvPr/>
          </p:nvCxnSpPr>
          <p:spPr>
            <a:xfrm flipV="1">
              <a:off x="2647604" y="3566875"/>
              <a:ext cx="879509" cy="12906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Прямоугольник 127"/>
            <p:cNvSpPr/>
            <p:nvPr/>
          </p:nvSpPr>
          <p:spPr>
            <a:xfrm>
              <a:off x="3563628" y="1664970"/>
              <a:ext cx="2101932" cy="31925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4625" indent="-174625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ru-RU" dirty="0"/>
                <a:t>Сведения из ДТ;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marL="174625" indent="-174625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 startAt="2"/>
                <a:defRPr/>
              </a:pPr>
              <a:r>
                <a:rPr lang="ru-RU" dirty="0"/>
                <a:t>Заявление о ввозе из стран ТС;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 startAt="3"/>
                <a:defRPr/>
              </a:pPr>
              <a:r>
                <a:rPr lang="ru-RU" dirty="0"/>
                <a:t>Импорт остатков из бухгалтерских </a:t>
              </a:r>
              <a:endParaRPr lang="ru-RU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chemeClr val="accent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chemeClr val="accent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1"/>
                  </a:solidFill>
                </a:rPr>
                <a:t>Остаток на складе </a:t>
              </a:r>
              <a:endParaRPr lang="ru-RU" b="1" dirty="0">
                <a:solidFill>
                  <a:schemeClr val="accent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accent1"/>
                  </a:solidFill>
                </a:rPr>
                <a:t>в </a:t>
              </a:r>
              <a:r>
                <a:rPr lang="ru-RU" sz="1400" b="1" dirty="0">
                  <a:solidFill>
                    <a:schemeClr val="accent1"/>
                  </a:solidFill>
                </a:rPr>
                <a:t>режиме </a:t>
              </a:r>
              <a:r>
                <a:rPr lang="en-US" sz="1400" b="1" dirty="0">
                  <a:solidFill>
                    <a:schemeClr val="accent1"/>
                  </a:solidFill>
                </a:rPr>
                <a:t>online</a:t>
              </a:r>
              <a:endParaRPr lang="ru-RU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13402" name="TextBox 137"/>
            <p:cNvSpPr txBox="1">
              <a:spLocks noChangeArrowheads="1"/>
            </p:cNvSpPr>
            <p:nvPr/>
          </p:nvSpPr>
          <p:spPr bwMode="auto">
            <a:xfrm>
              <a:off x="107504" y="980728"/>
              <a:ext cx="118466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>
                  <a:latin typeface="Times New Roman" pitchFamily="18" charset="0"/>
                </a:rPr>
                <a:t>Поставщики третьего уровня</a:t>
              </a:r>
            </a:p>
          </p:txBody>
        </p:sp>
        <p:sp>
          <p:nvSpPr>
            <p:cNvPr id="13403" name="TextBox 138"/>
            <p:cNvSpPr txBox="1">
              <a:spLocks noChangeArrowheads="1"/>
            </p:cNvSpPr>
            <p:nvPr/>
          </p:nvSpPr>
          <p:spPr bwMode="auto">
            <a:xfrm>
              <a:off x="1292169" y="980728"/>
              <a:ext cx="115016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>
                  <a:latin typeface="Times New Roman" pitchFamily="18" charset="0"/>
                </a:rPr>
                <a:t>Поставщики второго</a:t>
              </a:r>
            </a:p>
            <a:p>
              <a:pPr algn="ctr"/>
              <a:r>
                <a:rPr lang="ru-RU" sz="1200" b="1">
                  <a:latin typeface="Times New Roman" pitchFamily="18" charset="0"/>
                </a:rPr>
                <a:t>уровня</a:t>
              </a:r>
            </a:p>
          </p:txBody>
        </p:sp>
        <p:sp>
          <p:nvSpPr>
            <p:cNvPr id="13404" name="TextBox 139"/>
            <p:cNvSpPr txBox="1">
              <a:spLocks noChangeArrowheads="1"/>
            </p:cNvSpPr>
            <p:nvPr/>
          </p:nvSpPr>
          <p:spPr bwMode="auto">
            <a:xfrm>
              <a:off x="2339752" y="980728"/>
              <a:ext cx="122413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>
                  <a:latin typeface="Times New Roman" pitchFamily="18" charset="0"/>
                </a:rPr>
                <a:t>Поставщики первого</a:t>
              </a:r>
            </a:p>
            <a:p>
              <a:pPr algn="ctr"/>
              <a:r>
                <a:rPr lang="ru-RU" sz="1200" b="1">
                  <a:latin typeface="Times New Roman" pitchFamily="18" charset="0"/>
                </a:rPr>
                <a:t>уровня</a:t>
              </a:r>
            </a:p>
          </p:txBody>
        </p:sp>
        <p:sp>
          <p:nvSpPr>
            <p:cNvPr id="13405" name="TextBox 140"/>
            <p:cNvSpPr txBox="1">
              <a:spLocks noChangeArrowheads="1"/>
            </p:cNvSpPr>
            <p:nvPr/>
          </p:nvSpPr>
          <p:spPr bwMode="auto">
            <a:xfrm>
              <a:off x="5625282" y="1054477"/>
              <a:ext cx="109439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>
                  <a:latin typeface="Times New Roman" pitchFamily="18" charset="0"/>
                </a:rPr>
                <a:t>Покупатели первого уровня</a:t>
              </a:r>
            </a:p>
          </p:txBody>
        </p:sp>
        <p:sp>
          <p:nvSpPr>
            <p:cNvPr id="13406" name="TextBox 141"/>
            <p:cNvSpPr txBox="1">
              <a:spLocks noChangeArrowheads="1"/>
            </p:cNvSpPr>
            <p:nvPr/>
          </p:nvSpPr>
          <p:spPr bwMode="auto">
            <a:xfrm>
              <a:off x="6719672" y="1054477"/>
              <a:ext cx="110123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>
                  <a:latin typeface="Times New Roman" pitchFamily="18" charset="0"/>
                </a:rPr>
                <a:t>Покупатели второго уровня</a:t>
              </a:r>
            </a:p>
          </p:txBody>
        </p:sp>
        <p:sp>
          <p:nvSpPr>
            <p:cNvPr id="13407" name="TextBox 142"/>
            <p:cNvSpPr txBox="1">
              <a:spLocks noChangeArrowheads="1"/>
            </p:cNvSpPr>
            <p:nvPr/>
          </p:nvSpPr>
          <p:spPr bwMode="auto">
            <a:xfrm>
              <a:off x="7884368" y="1052736"/>
              <a:ext cx="114999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>
                  <a:latin typeface="Times New Roman" pitchFamily="18" charset="0"/>
                </a:rPr>
                <a:t>Покупатели третьего уровня</a:t>
              </a: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3519176" y="2003121"/>
              <a:ext cx="21336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>
              <a:stCxn id="128" idx="0"/>
            </p:cNvCxnSpPr>
            <p:nvPr/>
          </p:nvCxnSpPr>
          <p:spPr>
            <a:xfrm>
              <a:off x="4614594" y="1664970"/>
              <a:ext cx="7937" cy="27020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10" name="Прямоугольник 54"/>
            <p:cNvSpPr>
              <a:spLocks noChangeArrowheads="1"/>
            </p:cNvSpPr>
            <p:nvPr/>
          </p:nvSpPr>
          <p:spPr bwMode="auto">
            <a:xfrm>
              <a:off x="3563888" y="1628800"/>
              <a:ext cx="9114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b="1">
                  <a:latin typeface="Times New Roman" pitchFamily="18" charset="0"/>
                </a:rPr>
                <a:t>приход</a:t>
              </a:r>
            </a:p>
          </p:txBody>
        </p:sp>
        <p:sp>
          <p:nvSpPr>
            <p:cNvPr id="13411" name="Прямоугольник 123"/>
            <p:cNvSpPr>
              <a:spLocks noChangeArrowheads="1"/>
            </p:cNvSpPr>
            <p:nvPr/>
          </p:nvSpPr>
          <p:spPr bwMode="auto">
            <a:xfrm>
              <a:off x="4622253" y="1628800"/>
              <a:ext cx="8603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b="1">
                  <a:latin typeface="Times New Roman" pitchFamily="18" charset="0"/>
                </a:rPr>
                <a:t>расход</a:t>
              </a:r>
            </a:p>
          </p:txBody>
        </p:sp>
        <p:sp>
          <p:nvSpPr>
            <p:cNvPr id="13412" name="TextBox 182"/>
            <p:cNvSpPr txBox="1">
              <a:spLocks noChangeArrowheads="1"/>
            </p:cNvSpPr>
            <p:nvPr/>
          </p:nvSpPr>
          <p:spPr bwMode="auto">
            <a:xfrm>
              <a:off x="3563888" y="980728"/>
              <a:ext cx="206139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Виртуальный склад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3500125" y="2033285"/>
              <a:ext cx="1106530" cy="19400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174625" indent="-174625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ru-RU" sz="1200" dirty="0">
                  <a:latin typeface="+mn-lt"/>
                </a:rPr>
                <a:t>Сведения из ДТ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>
                <a:latin typeface="+mn-lt"/>
              </a:endParaRPr>
            </a:p>
            <a:p>
              <a:pPr marL="174625" indent="-174625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 startAt="2"/>
                <a:defRPr/>
              </a:pPr>
              <a:r>
                <a:rPr lang="ru-RU" sz="1200" dirty="0">
                  <a:latin typeface="+mn-lt"/>
                </a:rPr>
                <a:t>Заявление о ввозе из стран ТС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>
                <a:latin typeface="+mn-lt"/>
              </a:endParaRPr>
            </a:p>
            <a:p>
              <a:pPr marL="174625" indent="-1746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latin typeface="+mn-lt"/>
                </a:rPr>
                <a:t>3.  Выписка    СФ</a:t>
              </a:r>
            </a:p>
            <a:p>
              <a:pPr marL="266700" indent="-2667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endParaRPr lang="ru-RU" sz="1200" dirty="0">
                <a:latin typeface="+mn-lt"/>
              </a:endParaRPr>
            </a:p>
          </p:txBody>
        </p:sp>
        <p:sp>
          <p:nvSpPr>
            <p:cNvPr id="13414" name="Прямоугольник 190"/>
            <p:cNvSpPr>
              <a:spLocks noChangeArrowheads="1"/>
            </p:cNvSpPr>
            <p:nvPr/>
          </p:nvSpPr>
          <p:spPr bwMode="auto">
            <a:xfrm>
              <a:off x="4574139" y="1881406"/>
              <a:ext cx="1149989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4625" indent="-174625">
                <a:buFontTx/>
                <a:buAutoNum type="arabicPeriod"/>
              </a:pPr>
              <a:endParaRPr lang="ru-RU" sz="1200">
                <a:latin typeface="Times New Roman" pitchFamily="18" charset="0"/>
              </a:endParaRPr>
            </a:p>
            <a:p>
              <a:pPr marL="174625" indent="-174625">
                <a:buFontTx/>
                <a:buAutoNum type="arabicPeriod"/>
              </a:pPr>
              <a:r>
                <a:rPr lang="ru-RU" sz="1200">
                  <a:latin typeface="Times New Roman" pitchFamily="18" charset="0"/>
                </a:rPr>
                <a:t>Выписка СФ</a:t>
              </a:r>
            </a:p>
            <a:p>
              <a:pPr marL="174625" indent="-174625">
                <a:buFontTx/>
                <a:buAutoNum type="arabicPeriod"/>
              </a:pPr>
              <a:endParaRPr lang="ru-RU" sz="1200">
                <a:latin typeface="Times New Roman" pitchFamily="18" charset="0"/>
              </a:endParaRPr>
            </a:p>
            <a:p>
              <a:pPr marL="174625" indent="-174625">
                <a:buFontTx/>
                <a:buAutoNum type="arabicPeriod" startAt="2"/>
              </a:pPr>
              <a:r>
                <a:rPr lang="ru-RU" sz="1200">
                  <a:latin typeface="Times New Roman" pitchFamily="18" charset="0"/>
                </a:rPr>
                <a:t>Реализация через ККМ</a:t>
              </a:r>
            </a:p>
            <a:p>
              <a:pPr marL="174625" indent="-174625">
                <a:buFontTx/>
                <a:buAutoNum type="arabicPeriod" startAt="2"/>
              </a:pPr>
              <a:endParaRPr lang="ru-RU" sz="1200">
                <a:latin typeface="Times New Roman" pitchFamily="18" charset="0"/>
              </a:endParaRPr>
            </a:p>
            <a:p>
              <a:pPr marL="174625" indent="-174625"/>
              <a:endParaRPr lang="ru-RU" sz="1200">
                <a:latin typeface="Times New Roman" pitchFamily="18" charset="0"/>
              </a:endParaRPr>
            </a:p>
          </p:txBody>
        </p:sp>
        <p:cxnSp>
          <p:nvCxnSpPr>
            <p:cNvPr id="195" name="Прямая соединительная линия 194"/>
            <p:cNvCxnSpPr/>
            <p:nvPr/>
          </p:nvCxnSpPr>
          <p:spPr>
            <a:xfrm>
              <a:off x="3563628" y="4376534"/>
              <a:ext cx="20622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Блок-схема: узел 211"/>
            <p:cNvSpPr/>
            <p:nvPr/>
          </p:nvSpPr>
          <p:spPr>
            <a:xfrm>
              <a:off x="3492187" y="3392242"/>
              <a:ext cx="290524" cy="230197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13" name="Блок-схема: узел 212"/>
            <p:cNvSpPr/>
            <p:nvPr/>
          </p:nvSpPr>
          <p:spPr>
            <a:xfrm>
              <a:off x="4500289" y="2107900"/>
              <a:ext cx="290523" cy="230198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13316" name="TextBox 241"/>
          <p:cNvSpPr txBox="1">
            <a:spLocks noChangeArrowheads="1"/>
          </p:cNvSpPr>
          <p:nvPr/>
        </p:nvSpPr>
        <p:spPr bwMode="auto">
          <a:xfrm>
            <a:off x="396875" y="6165850"/>
            <a:ext cx="842168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chemeClr val="accent1"/>
                </a:solidFill>
                <a:latin typeface="Times New Roman" pitchFamily="18" charset="0"/>
              </a:rPr>
              <a:t>* </a:t>
            </a:r>
            <a:r>
              <a:rPr lang="ru-RU" sz="1600" b="1" i="1">
                <a:latin typeface="Times New Roman" pitchFamily="18" charset="0"/>
              </a:rPr>
              <a:t>Система позволяет в режиме </a:t>
            </a:r>
            <a:r>
              <a:rPr lang="en-US" sz="1600" b="1" i="1">
                <a:latin typeface="Times New Roman" pitchFamily="18" charset="0"/>
              </a:rPr>
              <a:t>online</a:t>
            </a:r>
            <a:r>
              <a:rPr lang="ru-RU" sz="1600" b="1" i="1">
                <a:latin typeface="Times New Roman" pitchFamily="18" charset="0"/>
              </a:rPr>
              <a:t> отслеживать движение товара и цепочку продавцов и покупателей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11388" y="365125"/>
            <a:ext cx="39560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j-ea"/>
                <a:cs typeface="+mj-cs"/>
              </a:rPr>
              <a:t>МОНИТОРИНГ ДВИЖЕНИЯ ТОВАРА</a:t>
            </a:r>
          </a:p>
        </p:txBody>
      </p:sp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8286750" y="0"/>
            <a:ext cx="8572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Constantia" pitchFamily="18" charset="0"/>
              </a:rPr>
              <a:t>Слайд 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3411</TotalTime>
  <Words>923</Words>
  <Application>Microsoft Office PowerPoint</Application>
  <PresentationFormat>Экран (4:3)</PresentationFormat>
  <Paragraphs>164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Constantia</vt:lpstr>
      <vt:lpstr>Wingdings 2</vt:lpstr>
      <vt:lpstr>Times New Roman</vt:lpstr>
      <vt:lpstr>Arial Black</vt:lpstr>
      <vt:lpstr>HY신명조</vt:lpstr>
      <vt:lpstr>Поток</vt:lpstr>
      <vt:lpstr>Лист Microsoft Office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СКВОЗНОЙ КОНТРОЛЬ С ИСПОЛЬЗОВАНИЕМ  «ВИРТУАЛЬНОГО СКЛАДА»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btashmukhametova</dc:creator>
  <cp:lastModifiedBy>shmusina</cp:lastModifiedBy>
  <cp:revision>325</cp:revision>
  <dcterms:created xsi:type="dcterms:W3CDTF">2013-04-15T04:45:23Z</dcterms:created>
  <dcterms:modified xsi:type="dcterms:W3CDTF">2016-03-17T11:31:28Z</dcterms:modified>
</cp:coreProperties>
</file>